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sldIdLst>
    <p:sldId id="322" r:id="rId2"/>
    <p:sldId id="323" r:id="rId3"/>
    <p:sldId id="324" r:id="rId4"/>
    <p:sldId id="325" r:id="rId5"/>
    <p:sldId id="326" r:id="rId6"/>
    <p:sldId id="327" r:id="rId7"/>
    <p:sldId id="328" r:id="rId8"/>
    <p:sldId id="329" r:id="rId9"/>
    <p:sldId id="330" r:id="rId10"/>
    <p:sldId id="331" r:id="rId11"/>
    <p:sldId id="332" r:id="rId12"/>
    <p:sldId id="333" r:id="rId13"/>
    <p:sldId id="334" r:id="rId14"/>
    <p:sldId id="335" r:id="rId15"/>
    <p:sldId id="336" r:id="rId16"/>
    <p:sldId id="337" r:id="rId17"/>
    <p:sldId id="338" r:id="rId18"/>
    <p:sldId id="339" r:id="rId19"/>
    <p:sldId id="340" r:id="rId20"/>
    <p:sldId id="341" r:id="rId21"/>
    <p:sldId id="342" r:id="rId22"/>
    <p:sldId id="343" r:id="rId23"/>
    <p:sldId id="344" r:id="rId24"/>
    <p:sldId id="345" r:id="rId25"/>
    <p:sldId id="346" r:id="rId26"/>
    <p:sldId id="347" r:id="rId27"/>
    <p:sldId id="348" r:id="rId28"/>
    <p:sldId id="349" r:id="rId29"/>
    <p:sldId id="350" r:id="rId30"/>
    <p:sldId id="351" r:id="rId31"/>
    <p:sldId id="352" r:id="rId32"/>
    <p:sldId id="353" r:id="rId33"/>
    <p:sldId id="354" r:id="rId34"/>
    <p:sldId id="355" r:id="rId35"/>
    <p:sldId id="356" r:id="rId36"/>
    <p:sldId id="357" r:id="rId37"/>
    <p:sldId id="358" r:id="rId38"/>
    <p:sldId id="359" r:id="rId39"/>
    <p:sldId id="292" r:id="rId40"/>
    <p:sldId id="295" r:id="rId41"/>
    <p:sldId id="312" r:id="rId42"/>
    <p:sldId id="296" r:id="rId43"/>
    <p:sldId id="299" r:id="rId44"/>
    <p:sldId id="300" r:id="rId45"/>
    <p:sldId id="318" r:id="rId46"/>
    <p:sldId id="319" r:id="rId47"/>
    <p:sldId id="260" r:id="rId48"/>
    <p:sldId id="302" r:id="rId49"/>
    <p:sldId id="304" r:id="rId50"/>
    <p:sldId id="303" r:id="rId51"/>
    <p:sldId id="305" r:id="rId52"/>
    <p:sldId id="306" r:id="rId53"/>
    <p:sldId id="307" r:id="rId54"/>
    <p:sldId id="308" r:id="rId55"/>
    <p:sldId id="309" r:id="rId56"/>
    <p:sldId id="321" r:id="rId57"/>
    <p:sldId id="311" r:id="rId58"/>
    <p:sldId id="310" r:id="rId59"/>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57" autoAdjust="0"/>
    <p:restoredTop sz="94660"/>
  </p:normalViewPr>
  <p:slideViewPr>
    <p:cSldViewPr>
      <p:cViewPr>
        <p:scale>
          <a:sx n="40" d="100"/>
          <a:sy n="40" d="100"/>
        </p:scale>
        <p:origin x="-1824" y="-163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cxnSp>
        <p:nvCxnSpPr>
          <p:cNvPr id="4" name="Прямая соединительная линия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Овал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p>
        </p:txBody>
      </p:sp>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28" name="Заголовок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ru-RU" smtClean="0"/>
              <a:t>Образец заголовка</a:t>
            </a:r>
            <a:endParaRPr lang="en-US"/>
          </a:p>
        </p:txBody>
      </p:sp>
      <p:sp>
        <p:nvSpPr>
          <p:cNvPr id="7" name="Дата 14"/>
          <p:cNvSpPr>
            <a:spLocks noGrp="1"/>
          </p:cNvSpPr>
          <p:nvPr>
            <p:ph type="dt" sz="half" idx="10"/>
          </p:nvPr>
        </p:nvSpPr>
        <p:spPr/>
        <p:txBody>
          <a:bodyPr/>
          <a:lstStyle>
            <a:lvl1pPr>
              <a:defRPr/>
            </a:lvl1pPr>
          </a:lstStyle>
          <a:p>
            <a:pPr>
              <a:defRPr/>
            </a:pPr>
            <a:endParaRPr lang="ru-RU"/>
          </a:p>
        </p:txBody>
      </p:sp>
      <p:sp>
        <p:nvSpPr>
          <p:cNvPr id="8" name="Номер слайда 15"/>
          <p:cNvSpPr>
            <a:spLocks noGrp="1"/>
          </p:cNvSpPr>
          <p:nvPr>
            <p:ph type="sldNum" sz="quarter" idx="11"/>
          </p:nvPr>
        </p:nvSpPr>
        <p:spPr/>
        <p:txBody>
          <a:bodyPr/>
          <a:lstStyle>
            <a:lvl1pPr>
              <a:defRPr/>
            </a:lvl1pPr>
          </a:lstStyle>
          <a:p>
            <a:pPr>
              <a:defRPr/>
            </a:pPr>
            <a:fld id="{BDE6A6EF-DC35-400B-80A7-4C1C20F7DF25}" type="slidenum">
              <a:rPr lang="ru-RU"/>
              <a:pPr>
                <a:defRPr/>
              </a:pPr>
              <a:t>‹#›</a:t>
            </a:fld>
            <a:endParaRPr lang="ru-RU"/>
          </a:p>
        </p:txBody>
      </p:sp>
      <p:sp>
        <p:nvSpPr>
          <p:cNvPr id="10" name="Нижний колонтитул 16"/>
          <p:cNvSpPr>
            <a:spLocks noGrp="1"/>
          </p:cNvSpPr>
          <p:nvPr>
            <p:ph type="ftr" sz="quarter" idx="12"/>
          </p:nvPr>
        </p:nvSpPr>
        <p:spPr/>
        <p:txBody>
          <a:bodyPr/>
          <a:lstStyle>
            <a:lvl1pPr>
              <a:defRPr/>
            </a:lvl1pPr>
          </a:lstStyle>
          <a:p>
            <a:pPr>
              <a:defRPr/>
            </a:pPr>
            <a:endParaRPr lang="ru-RU"/>
          </a:p>
        </p:txBody>
      </p:sp>
    </p:spTree>
    <p:extLst>
      <p:ext uri="{BB962C8B-B14F-4D97-AF65-F5344CB8AC3E}">
        <p14:creationId xmlns:p14="http://schemas.microsoft.com/office/powerpoint/2010/main" val="168582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23"/>
          <p:cNvSpPr>
            <a:spLocks noGrp="1"/>
          </p:cNvSpPr>
          <p:nvPr>
            <p:ph type="dt" sz="half" idx="10"/>
          </p:nvPr>
        </p:nvSpPr>
        <p:spPr/>
        <p:txBody>
          <a:bodyPr/>
          <a:lstStyle>
            <a:lvl1pPr>
              <a:defRPr/>
            </a:lvl1pPr>
          </a:lstStyle>
          <a:p>
            <a:pPr>
              <a:defRPr/>
            </a:pPr>
            <a:endParaRPr lang="ru-RU"/>
          </a:p>
        </p:txBody>
      </p:sp>
      <p:sp>
        <p:nvSpPr>
          <p:cNvPr id="5" name="Нижний колонтитул 9"/>
          <p:cNvSpPr>
            <a:spLocks noGrp="1"/>
          </p:cNvSpPr>
          <p:nvPr>
            <p:ph type="ftr" sz="quarter" idx="11"/>
          </p:nvPr>
        </p:nvSpPr>
        <p:spPr/>
        <p:txBody>
          <a:bodyPr/>
          <a:lstStyle>
            <a:lvl1pPr>
              <a:defRPr/>
            </a:lvl1pPr>
          </a:lstStyle>
          <a:p>
            <a:pPr>
              <a:defRPr/>
            </a:pPr>
            <a:endParaRPr lang="ru-RU"/>
          </a:p>
        </p:txBody>
      </p:sp>
      <p:sp>
        <p:nvSpPr>
          <p:cNvPr id="6" name="Номер слайда 21"/>
          <p:cNvSpPr>
            <a:spLocks noGrp="1"/>
          </p:cNvSpPr>
          <p:nvPr>
            <p:ph type="sldNum" sz="quarter" idx="12"/>
          </p:nvPr>
        </p:nvSpPr>
        <p:spPr/>
        <p:txBody>
          <a:bodyPr/>
          <a:lstStyle>
            <a:lvl1pPr>
              <a:defRPr/>
            </a:lvl1pPr>
          </a:lstStyle>
          <a:p>
            <a:pPr>
              <a:defRPr/>
            </a:pPr>
            <a:fld id="{A98273F8-2AC8-4959-9271-BA712D0FE6D8}" type="slidenum">
              <a:rPr lang="ru-RU"/>
              <a:pPr>
                <a:defRPr/>
              </a:pPr>
              <a:t>‹#›</a:t>
            </a:fld>
            <a:endParaRPr lang="ru-RU"/>
          </a:p>
        </p:txBody>
      </p:sp>
    </p:spTree>
    <p:extLst>
      <p:ext uri="{BB962C8B-B14F-4D97-AF65-F5344CB8AC3E}">
        <p14:creationId xmlns:p14="http://schemas.microsoft.com/office/powerpoint/2010/main" val="2933342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23"/>
          <p:cNvSpPr>
            <a:spLocks noGrp="1"/>
          </p:cNvSpPr>
          <p:nvPr>
            <p:ph type="dt" sz="half" idx="10"/>
          </p:nvPr>
        </p:nvSpPr>
        <p:spPr/>
        <p:txBody>
          <a:bodyPr/>
          <a:lstStyle>
            <a:lvl1pPr>
              <a:defRPr/>
            </a:lvl1pPr>
          </a:lstStyle>
          <a:p>
            <a:pPr>
              <a:defRPr/>
            </a:pPr>
            <a:endParaRPr lang="ru-RU"/>
          </a:p>
        </p:txBody>
      </p:sp>
      <p:sp>
        <p:nvSpPr>
          <p:cNvPr id="5" name="Нижний колонтитул 9"/>
          <p:cNvSpPr>
            <a:spLocks noGrp="1"/>
          </p:cNvSpPr>
          <p:nvPr>
            <p:ph type="ftr" sz="quarter" idx="11"/>
          </p:nvPr>
        </p:nvSpPr>
        <p:spPr/>
        <p:txBody>
          <a:bodyPr/>
          <a:lstStyle>
            <a:lvl1pPr>
              <a:defRPr/>
            </a:lvl1pPr>
          </a:lstStyle>
          <a:p>
            <a:pPr>
              <a:defRPr/>
            </a:pPr>
            <a:endParaRPr lang="ru-RU"/>
          </a:p>
        </p:txBody>
      </p:sp>
      <p:sp>
        <p:nvSpPr>
          <p:cNvPr id="6" name="Номер слайда 21"/>
          <p:cNvSpPr>
            <a:spLocks noGrp="1"/>
          </p:cNvSpPr>
          <p:nvPr>
            <p:ph type="sldNum" sz="quarter" idx="12"/>
          </p:nvPr>
        </p:nvSpPr>
        <p:spPr/>
        <p:txBody>
          <a:bodyPr/>
          <a:lstStyle>
            <a:lvl1pPr>
              <a:defRPr/>
            </a:lvl1pPr>
          </a:lstStyle>
          <a:p>
            <a:pPr>
              <a:defRPr/>
            </a:pPr>
            <a:fld id="{572DBBE2-1840-450C-B899-3168CB37D563}" type="slidenum">
              <a:rPr lang="ru-RU"/>
              <a:pPr>
                <a:defRPr/>
              </a:pPr>
              <a:t>‹#›</a:t>
            </a:fld>
            <a:endParaRPr lang="ru-RU"/>
          </a:p>
        </p:txBody>
      </p:sp>
    </p:spTree>
    <p:extLst>
      <p:ext uri="{BB962C8B-B14F-4D97-AF65-F5344CB8AC3E}">
        <p14:creationId xmlns:p14="http://schemas.microsoft.com/office/powerpoint/2010/main" val="950066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Содержимое 8"/>
          <p:cNvSpPr>
            <a:spLocks noGrp="1"/>
          </p:cNvSpPr>
          <p:nvPr>
            <p:ph idx="1"/>
          </p:nvPr>
        </p:nvSpPr>
        <p:spPr>
          <a:xfrm>
            <a:off x="457200" y="1524000"/>
            <a:ext cx="8229600" cy="4572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7" name="Заголовок 16"/>
          <p:cNvSpPr>
            <a:spLocks noGrp="1"/>
          </p:cNvSpPr>
          <p:nvPr>
            <p:ph type="title"/>
          </p:nvPr>
        </p:nvSpPr>
        <p:spPr/>
        <p:txBody>
          <a:bodyPr rtlCol="0"/>
          <a:lstStyle/>
          <a:p>
            <a:r>
              <a:rPr lang="ru-RU" smtClean="0"/>
              <a:t>Образец заголовка</a:t>
            </a:r>
            <a:endParaRPr lang="en-US"/>
          </a:p>
        </p:txBody>
      </p:sp>
      <p:sp>
        <p:nvSpPr>
          <p:cNvPr id="4" name="Дата 23"/>
          <p:cNvSpPr>
            <a:spLocks noGrp="1"/>
          </p:cNvSpPr>
          <p:nvPr>
            <p:ph type="dt" sz="half" idx="10"/>
          </p:nvPr>
        </p:nvSpPr>
        <p:spPr/>
        <p:txBody>
          <a:bodyPr/>
          <a:lstStyle>
            <a:lvl1pPr>
              <a:defRPr/>
            </a:lvl1pPr>
          </a:lstStyle>
          <a:p>
            <a:pPr>
              <a:defRPr/>
            </a:pPr>
            <a:endParaRPr lang="ru-RU"/>
          </a:p>
        </p:txBody>
      </p:sp>
      <p:sp>
        <p:nvSpPr>
          <p:cNvPr id="5" name="Нижний колонтитул 9"/>
          <p:cNvSpPr>
            <a:spLocks noGrp="1"/>
          </p:cNvSpPr>
          <p:nvPr>
            <p:ph type="ftr" sz="quarter" idx="11"/>
          </p:nvPr>
        </p:nvSpPr>
        <p:spPr/>
        <p:txBody>
          <a:bodyPr/>
          <a:lstStyle>
            <a:lvl1pPr>
              <a:defRPr/>
            </a:lvl1pPr>
          </a:lstStyle>
          <a:p>
            <a:pPr>
              <a:defRPr/>
            </a:pPr>
            <a:endParaRPr lang="ru-RU"/>
          </a:p>
        </p:txBody>
      </p:sp>
      <p:sp>
        <p:nvSpPr>
          <p:cNvPr id="6" name="Номер слайда 21"/>
          <p:cNvSpPr>
            <a:spLocks noGrp="1"/>
          </p:cNvSpPr>
          <p:nvPr>
            <p:ph type="sldNum" sz="quarter" idx="12"/>
          </p:nvPr>
        </p:nvSpPr>
        <p:spPr/>
        <p:txBody>
          <a:bodyPr/>
          <a:lstStyle>
            <a:lvl1pPr>
              <a:defRPr/>
            </a:lvl1pPr>
          </a:lstStyle>
          <a:p>
            <a:pPr>
              <a:defRPr/>
            </a:pPr>
            <a:fld id="{D8D2C567-4A14-4BE1-AC1C-FA477DC45847}" type="slidenum">
              <a:rPr lang="ru-RU"/>
              <a:pPr>
                <a:defRPr/>
              </a:pPr>
              <a:t>‹#›</a:t>
            </a:fld>
            <a:endParaRPr lang="ru-RU"/>
          </a:p>
        </p:txBody>
      </p:sp>
    </p:spTree>
    <p:extLst>
      <p:ext uri="{BB962C8B-B14F-4D97-AF65-F5344CB8AC3E}">
        <p14:creationId xmlns:p14="http://schemas.microsoft.com/office/powerpoint/2010/main" val="2249568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cxnSp>
        <p:nvCxnSpPr>
          <p:cNvPr id="4" name="Прямая соединительная линия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ru-RU" smtClean="0"/>
              <a:t>Образец заголовка</a:t>
            </a:r>
            <a:endParaRPr lang="en-US"/>
          </a:p>
        </p:txBody>
      </p:sp>
      <p:sp>
        <p:nvSpPr>
          <p:cNvPr id="3" name="Текст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67291798-E439-4A9F-B7C8-6ABB9F741A9A}" type="slidenum">
              <a:rPr lang="ru-RU"/>
              <a:pPr>
                <a:defRPr/>
              </a:pPr>
              <a:t>‹#›</a:t>
            </a:fld>
            <a:endParaRPr lang="ru-RU"/>
          </a:p>
        </p:txBody>
      </p:sp>
    </p:spTree>
    <p:extLst>
      <p:ext uri="{BB962C8B-B14F-4D97-AF65-F5344CB8AC3E}">
        <p14:creationId xmlns:p14="http://schemas.microsoft.com/office/powerpoint/2010/main" val="600065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11" name="Содержимое 10"/>
          <p:cNvSpPr>
            <a:spLocks noGrp="1"/>
          </p:cNvSpPr>
          <p:nvPr>
            <p:ph sz="half" idx="1"/>
          </p:nvPr>
        </p:nvSpPr>
        <p:spPr>
          <a:xfrm>
            <a:off x="457200" y="1524000"/>
            <a:ext cx="4059936" cy="4572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Содержимое 12"/>
          <p:cNvSpPr>
            <a:spLocks noGrp="1"/>
          </p:cNvSpPr>
          <p:nvPr>
            <p:ph sz="half" idx="2"/>
          </p:nvPr>
        </p:nvSpPr>
        <p:spPr>
          <a:xfrm>
            <a:off x="4648200" y="1524000"/>
            <a:ext cx="4059936" cy="4572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23"/>
          <p:cNvSpPr>
            <a:spLocks noGrp="1"/>
          </p:cNvSpPr>
          <p:nvPr>
            <p:ph type="dt" sz="half" idx="10"/>
          </p:nvPr>
        </p:nvSpPr>
        <p:spPr/>
        <p:txBody>
          <a:bodyPr/>
          <a:lstStyle>
            <a:lvl1pPr>
              <a:defRPr/>
            </a:lvl1pPr>
          </a:lstStyle>
          <a:p>
            <a:pPr>
              <a:defRPr/>
            </a:pPr>
            <a:endParaRPr lang="ru-RU"/>
          </a:p>
        </p:txBody>
      </p:sp>
      <p:sp>
        <p:nvSpPr>
          <p:cNvPr id="6" name="Нижний колонтитул 9"/>
          <p:cNvSpPr>
            <a:spLocks noGrp="1"/>
          </p:cNvSpPr>
          <p:nvPr>
            <p:ph type="ftr" sz="quarter" idx="11"/>
          </p:nvPr>
        </p:nvSpPr>
        <p:spPr/>
        <p:txBody>
          <a:bodyPr/>
          <a:lstStyle>
            <a:lvl1pPr>
              <a:defRPr/>
            </a:lvl1pPr>
          </a:lstStyle>
          <a:p>
            <a:pPr>
              <a:defRPr/>
            </a:pPr>
            <a:endParaRPr lang="ru-RU"/>
          </a:p>
        </p:txBody>
      </p:sp>
      <p:sp>
        <p:nvSpPr>
          <p:cNvPr id="7" name="Номер слайда 21"/>
          <p:cNvSpPr>
            <a:spLocks noGrp="1"/>
          </p:cNvSpPr>
          <p:nvPr>
            <p:ph type="sldNum" sz="quarter" idx="12"/>
          </p:nvPr>
        </p:nvSpPr>
        <p:spPr/>
        <p:txBody>
          <a:bodyPr/>
          <a:lstStyle>
            <a:lvl1pPr>
              <a:defRPr/>
            </a:lvl1pPr>
          </a:lstStyle>
          <a:p>
            <a:pPr>
              <a:defRPr/>
            </a:pPr>
            <a:fld id="{DC8FF32B-9F47-4E68-B725-613344C5A347}" type="slidenum">
              <a:rPr lang="ru-RU"/>
              <a:pPr>
                <a:defRPr/>
              </a:pPr>
              <a:t>‹#›</a:t>
            </a:fld>
            <a:endParaRPr lang="ru-RU"/>
          </a:p>
        </p:txBody>
      </p:sp>
    </p:spTree>
    <p:extLst>
      <p:ext uri="{BB962C8B-B14F-4D97-AF65-F5344CB8AC3E}">
        <p14:creationId xmlns:p14="http://schemas.microsoft.com/office/powerpoint/2010/main" val="2117989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cxnSp>
        <p:nvCxnSpPr>
          <p:cNvPr id="7" name="Прямая соединительная линия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32" name="Содержимое 31"/>
          <p:cNvSpPr>
            <a:spLocks noGrp="1"/>
          </p:cNvSpPr>
          <p:nvPr>
            <p:ph sz="half" idx="2"/>
          </p:nvPr>
        </p:nvSpPr>
        <p:spPr>
          <a:xfrm>
            <a:off x="457200" y="2201896"/>
            <a:ext cx="4038600" cy="391363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34" name="Содержимое 33"/>
          <p:cNvSpPr>
            <a:spLocks noGrp="1"/>
          </p:cNvSpPr>
          <p:nvPr>
            <p:ph sz="quarter" idx="4"/>
          </p:nvPr>
        </p:nvSpPr>
        <p:spPr>
          <a:xfrm>
            <a:off x="4649788" y="2201896"/>
            <a:ext cx="4038600" cy="391363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2" name="Заголовок 1"/>
          <p:cNvSpPr>
            <a:spLocks noGrp="1"/>
          </p:cNvSpPr>
          <p:nvPr>
            <p:ph type="title"/>
          </p:nvPr>
        </p:nvSpPr>
        <p:spPr>
          <a:xfrm>
            <a:off x="457200" y="155448"/>
            <a:ext cx="8229600" cy="1143000"/>
          </a:xfrm>
        </p:spPr>
        <p:txBody>
          <a:bodyPr/>
          <a:lstStyle>
            <a:lvl1pPr>
              <a:defRPr/>
            </a:lvl1pPr>
          </a:lstStyle>
          <a:p>
            <a:r>
              <a:rPr lang="ru-RU" smtClean="0"/>
              <a:t>Образец заголовка</a:t>
            </a:r>
            <a:endParaRPr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9" name="Номер слайда 8"/>
          <p:cNvSpPr>
            <a:spLocks noGrp="1"/>
          </p:cNvSpPr>
          <p:nvPr>
            <p:ph type="sldNum" sz="quarter" idx="10"/>
          </p:nvPr>
        </p:nvSpPr>
        <p:spPr/>
        <p:txBody>
          <a:bodyPr/>
          <a:lstStyle>
            <a:lvl1pPr>
              <a:defRPr/>
            </a:lvl1pPr>
          </a:lstStyle>
          <a:p>
            <a:pPr>
              <a:defRPr/>
            </a:pPr>
            <a:fld id="{C6828EFA-0154-4005-B464-97783A94837B}" type="slidenum">
              <a:rPr lang="ru-RU"/>
              <a:pPr>
                <a:defRPr/>
              </a:pPr>
              <a:t>‹#›</a:t>
            </a:fld>
            <a:endParaRPr lang="ru-RU"/>
          </a:p>
        </p:txBody>
      </p:sp>
      <p:sp>
        <p:nvSpPr>
          <p:cNvPr id="10" name="Нижний колонтитул 7"/>
          <p:cNvSpPr>
            <a:spLocks noGrp="1"/>
          </p:cNvSpPr>
          <p:nvPr>
            <p:ph type="ftr" sz="quarter" idx="11"/>
          </p:nvPr>
        </p:nvSpPr>
        <p:spPr/>
        <p:txBody>
          <a:bodyPr/>
          <a:lstStyle>
            <a:lvl1pPr>
              <a:defRPr/>
            </a:lvl1pPr>
          </a:lstStyle>
          <a:p>
            <a:pPr>
              <a:defRPr/>
            </a:pPr>
            <a:endParaRPr lang="ru-RU"/>
          </a:p>
        </p:txBody>
      </p:sp>
      <p:sp>
        <p:nvSpPr>
          <p:cNvPr id="11" name="Дата 6"/>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799715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Дата 23"/>
          <p:cNvSpPr>
            <a:spLocks noGrp="1"/>
          </p:cNvSpPr>
          <p:nvPr>
            <p:ph type="dt" sz="half" idx="10"/>
          </p:nvPr>
        </p:nvSpPr>
        <p:spPr/>
        <p:txBody>
          <a:bodyPr/>
          <a:lstStyle>
            <a:lvl1pPr>
              <a:defRPr/>
            </a:lvl1pPr>
          </a:lstStyle>
          <a:p>
            <a:pPr>
              <a:defRPr/>
            </a:pPr>
            <a:endParaRPr lang="ru-RU"/>
          </a:p>
        </p:txBody>
      </p:sp>
      <p:sp>
        <p:nvSpPr>
          <p:cNvPr id="4" name="Нижний колонтитул 9"/>
          <p:cNvSpPr>
            <a:spLocks noGrp="1"/>
          </p:cNvSpPr>
          <p:nvPr>
            <p:ph type="ftr" sz="quarter" idx="11"/>
          </p:nvPr>
        </p:nvSpPr>
        <p:spPr/>
        <p:txBody>
          <a:bodyPr/>
          <a:lstStyle>
            <a:lvl1pPr>
              <a:defRPr/>
            </a:lvl1pPr>
          </a:lstStyle>
          <a:p>
            <a:pPr>
              <a:defRPr/>
            </a:pPr>
            <a:endParaRPr lang="ru-RU"/>
          </a:p>
        </p:txBody>
      </p:sp>
      <p:sp>
        <p:nvSpPr>
          <p:cNvPr id="5" name="Номер слайда 21"/>
          <p:cNvSpPr>
            <a:spLocks noGrp="1"/>
          </p:cNvSpPr>
          <p:nvPr>
            <p:ph type="sldNum" sz="quarter" idx="12"/>
          </p:nvPr>
        </p:nvSpPr>
        <p:spPr/>
        <p:txBody>
          <a:bodyPr/>
          <a:lstStyle>
            <a:lvl1pPr>
              <a:defRPr/>
            </a:lvl1pPr>
          </a:lstStyle>
          <a:p>
            <a:pPr>
              <a:defRPr/>
            </a:pPr>
            <a:fld id="{AD582B20-B1D7-45E1-8994-E6B7AD65848A}" type="slidenum">
              <a:rPr lang="ru-RU"/>
              <a:pPr>
                <a:defRPr/>
              </a:pPr>
              <a:t>‹#›</a:t>
            </a:fld>
            <a:endParaRPr lang="ru-RU"/>
          </a:p>
        </p:txBody>
      </p:sp>
    </p:spTree>
    <p:extLst>
      <p:ext uri="{BB962C8B-B14F-4D97-AF65-F5344CB8AC3E}">
        <p14:creationId xmlns:p14="http://schemas.microsoft.com/office/powerpoint/2010/main" val="1444330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23"/>
          <p:cNvSpPr>
            <a:spLocks noGrp="1"/>
          </p:cNvSpPr>
          <p:nvPr>
            <p:ph type="dt" sz="half" idx="10"/>
          </p:nvPr>
        </p:nvSpPr>
        <p:spPr/>
        <p:txBody>
          <a:bodyPr/>
          <a:lstStyle>
            <a:lvl1pPr>
              <a:defRPr/>
            </a:lvl1pPr>
          </a:lstStyle>
          <a:p>
            <a:pPr>
              <a:defRPr/>
            </a:pPr>
            <a:endParaRPr lang="ru-RU"/>
          </a:p>
        </p:txBody>
      </p:sp>
      <p:sp>
        <p:nvSpPr>
          <p:cNvPr id="3" name="Нижний колонтитул 9"/>
          <p:cNvSpPr>
            <a:spLocks noGrp="1"/>
          </p:cNvSpPr>
          <p:nvPr>
            <p:ph type="ftr" sz="quarter" idx="11"/>
          </p:nvPr>
        </p:nvSpPr>
        <p:spPr/>
        <p:txBody>
          <a:bodyPr/>
          <a:lstStyle>
            <a:lvl1pPr>
              <a:defRPr/>
            </a:lvl1pPr>
          </a:lstStyle>
          <a:p>
            <a:pPr>
              <a:defRPr/>
            </a:pPr>
            <a:endParaRPr lang="ru-RU"/>
          </a:p>
        </p:txBody>
      </p:sp>
      <p:sp>
        <p:nvSpPr>
          <p:cNvPr id="4" name="Номер слайда 21"/>
          <p:cNvSpPr>
            <a:spLocks noGrp="1"/>
          </p:cNvSpPr>
          <p:nvPr>
            <p:ph type="sldNum" sz="quarter" idx="12"/>
          </p:nvPr>
        </p:nvSpPr>
        <p:spPr/>
        <p:txBody>
          <a:bodyPr/>
          <a:lstStyle>
            <a:lvl1pPr>
              <a:defRPr/>
            </a:lvl1pPr>
          </a:lstStyle>
          <a:p>
            <a:pPr>
              <a:defRPr/>
            </a:pPr>
            <a:fld id="{A4ECB10D-7AE7-4AFB-90C7-4E612123FF2E}" type="slidenum">
              <a:rPr lang="ru-RU"/>
              <a:pPr>
                <a:defRPr/>
              </a:pPr>
              <a:t>‹#›</a:t>
            </a:fld>
            <a:endParaRPr lang="ru-RU"/>
          </a:p>
        </p:txBody>
      </p:sp>
    </p:spTree>
    <p:extLst>
      <p:ext uri="{BB962C8B-B14F-4D97-AF65-F5344CB8AC3E}">
        <p14:creationId xmlns:p14="http://schemas.microsoft.com/office/powerpoint/2010/main" val="489927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9" name="Содержимое 28"/>
          <p:cNvSpPr>
            <a:spLocks noGrp="1"/>
          </p:cNvSpPr>
          <p:nvPr>
            <p:ph sz="quarter" idx="1"/>
          </p:nvPr>
        </p:nvSpPr>
        <p:spPr>
          <a:xfrm>
            <a:off x="457200" y="457200"/>
            <a:ext cx="6248400" cy="5715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3" name="Текст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31" name="Заголовок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ru-RU" smtClean="0"/>
              <a:t>Образец заголовка</a:t>
            </a:r>
            <a:endParaRPr lang="en-US"/>
          </a:p>
        </p:txBody>
      </p:sp>
      <p:sp>
        <p:nvSpPr>
          <p:cNvPr id="5" name="Дата 23"/>
          <p:cNvSpPr>
            <a:spLocks noGrp="1"/>
          </p:cNvSpPr>
          <p:nvPr>
            <p:ph type="dt" sz="half" idx="10"/>
          </p:nvPr>
        </p:nvSpPr>
        <p:spPr/>
        <p:txBody>
          <a:bodyPr/>
          <a:lstStyle>
            <a:lvl1pPr>
              <a:defRPr/>
            </a:lvl1pPr>
          </a:lstStyle>
          <a:p>
            <a:pPr>
              <a:defRPr/>
            </a:pPr>
            <a:endParaRPr lang="ru-RU"/>
          </a:p>
        </p:txBody>
      </p:sp>
      <p:sp>
        <p:nvSpPr>
          <p:cNvPr id="6" name="Нижний колонтитул 9"/>
          <p:cNvSpPr>
            <a:spLocks noGrp="1"/>
          </p:cNvSpPr>
          <p:nvPr>
            <p:ph type="ftr" sz="quarter" idx="11"/>
          </p:nvPr>
        </p:nvSpPr>
        <p:spPr/>
        <p:txBody>
          <a:bodyPr/>
          <a:lstStyle>
            <a:lvl1pPr>
              <a:defRPr/>
            </a:lvl1pPr>
          </a:lstStyle>
          <a:p>
            <a:pPr>
              <a:defRPr/>
            </a:pPr>
            <a:endParaRPr lang="ru-RU"/>
          </a:p>
        </p:txBody>
      </p:sp>
      <p:sp>
        <p:nvSpPr>
          <p:cNvPr id="7" name="Номер слайда 21"/>
          <p:cNvSpPr>
            <a:spLocks noGrp="1"/>
          </p:cNvSpPr>
          <p:nvPr>
            <p:ph type="sldNum" sz="quarter" idx="12"/>
          </p:nvPr>
        </p:nvSpPr>
        <p:spPr/>
        <p:txBody>
          <a:bodyPr/>
          <a:lstStyle>
            <a:lvl1pPr>
              <a:defRPr/>
            </a:lvl1pPr>
          </a:lstStyle>
          <a:p>
            <a:pPr>
              <a:defRPr/>
            </a:pPr>
            <a:fld id="{6DA32E07-71EC-4937-8912-389101194101}" type="slidenum">
              <a:rPr lang="ru-RU"/>
              <a:pPr>
                <a:defRPr/>
              </a:pPr>
              <a:t>‹#›</a:t>
            </a:fld>
            <a:endParaRPr lang="ru-RU"/>
          </a:p>
        </p:txBody>
      </p:sp>
    </p:spTree>
    <p:extLst>
      <p:ext uri="{BB962C8B-B14F-4D97-AF65-F5344CB8AC3E}">
        <p14:creationId xmlns:p14="http://schemas.microsoft.com/office/powerpoint/2010/main" val="1601641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ru-RU" smtClean="0"/>
              <a:t>Образец заголовка</a:t>
            </a:r>
            <a:endParaRPr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ru-RU" noProof="0" smtClean="0"/>
              <a:t>Вставка рисунка</a:t>
            </a:r>
            <a:endParaRPr lang="en-US" noProof="0"/>
          </a:p>
        </p:txBody>
      </p:sp>
      <p:sp>
        <p:nvSpPr>
          <p:cNvPr id="4" name="Текст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ru-RU" smtClean="0"/>
              <a:t>Образец текста</a:t>
            </a:r>
          </a:p>
        </p:txBody>
      </p:sp>
      <p:sp>
        <p:nvSpPr>
          <p:cNvPr id="5" name="Дата 23"/>
          <p:cNvSpPr>
            <a:spLocks noGrp="1"/>
          </p:cNvSpPr>
          <p:nvPr>
            <p:ph type="dt" sz="half" idx="10"/>
          </p:nvPr>
        </p:nvSpPr>
        <p:spPr/>
        <p:txBody>
          <a:bodyPr/>
          <a:lstStyle>
            <a:lvl1pPr>
              <a:defRPr/>
            </a:lvl1pPr>
          </a:lstStyle>
          <a:p>
            <a:pPr>
              <a:defRPr/>
            </a:pPr>
            <a:endParaRPr lang="ru-RU"/>
          </a:p>
        </p:txBody>
      </p:sp>
      <p:sp>
        <p:nvSpPr>
          <p:cNvPr id="6" name="Нижний колонтитул 9"/>
          <p:cNvSpPr>
            <a:spLocks noGrp="1"/>
          </p:cNvSpPr>
          <p:nvPr>
            <p:ph type="ftr" sz="quarter" idx="11"/>
          </p:nvPr>
        </p:nvSpPr>
        <p:spPr/>
        <p:txBody>
          <a:bodyPr/>
          <a:lstStyle>
            <a:lvl1pPr>
              <a:defRPr/>
            </a:lvl1pPr>
          </a:lstStyle>
          <a:p>
            <a:pPr>
              <a:defRPr/>
            </a:pPr>
            <a:endParaRPr lang="ru-RU"/>
          </a:p>
        </p:txBody>
      </p:sp>
      <p:sp>
        <p:nvSpPr>
          <p:cNvPr id="7" name="Номер слайда 21"/>
          <p:cNvSpPr>
            <a:spLocks noGrp="1"/>
          </p:cNvSpPr>
          <p:nvPr>
            <p:ph type="sldNum" sz="quarter" idx="12"/>
          </p:nvPr>
        </p:nvSpPr>
        <p:spPr/>
        <p:txBody>
          <a:bodyPr/>
          <a:lstStyle>
            <a:lvl1pPr>
              <a:defRPr/>
            </a:lvl1pPr>
          </a:lstStyle>
          <a:p>
            <a:pPr>
              <a:defRPr/>
            </a:pPr>
            <a:fld id="{BCDBCE04-0B0B-447C-8676-BA9318FBADFD}" type="slidenum">
              <a:rPr lang="ru-RU"/>
              <a:pPr>
                <a:defRPr/>
              </a:pPr>
              <a:t>‹#›</a:t>
            </a:fld>
            <a:endParaRPr lang="ru-RU"/>
          </a:p>
        </p:txBody>
      </p:sp>
    </p:spTree>
    <p:extLst>
      <p:ext uri="{BB962C8B-B14F-4D97-AF65-F5344CB8AC3E}">
        <p14:creationId xmlns:p14="http://schemas.microsoft.com/office/powerpoint/2010/main" val="3498439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Текст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24" name="Дата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ru-RU"/>
          </a:p>
        </p:txBody>
      </p:sp>
      <p:sp>
        <p:nvSpPr>
          <p:cNvPr id="10" name="Нижний колонтитул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ru-RU"/>
          </a:p>
        </p:txBody>
      </p:sp>
      <p:sp>
        <p:nvSpPr>
          <p:cNvPr id="22" name="Номер слайда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D789F465-E5BC-46B0-880C-7C88CB3B0946}" type="slidenum">
              <a:rPr lang="ru-RU"/>
              <a:pPr>
                <a:defRPr/>
              </a:pPr>
              <a:t>‹#›</a:t>
            </a:fld>
            <a:endParaRPr lang="ru-RU"/>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ru-RU" smtClean="0"/>
              <a:t>Образец заголовка</a:t>
            </a:r>
            <a:endParaRPr lang="en-US"/>
          </a:p>
        </p:txBody>
      </p:sp>
    </p:spTree>
  </p:cSld>
  <p:clrMap bg1="dk1" tx1="lt1" bg2="dk2" tx2="lt2" accent1="accent1" accent2="accent2" accent3="accent3" accent4="accent4" accent5="accent5" accent6="accent6" hlink="hlink" folHlink="folHlink"/>
  <p:sldLayoutIdLst>
    <p:sldLayoutId id="2147483876" r:id="rId1"/>
    <p:sldLayoutId id="2147483868" r:id="rId2"/>
    <p:sldLayoutId id="2147483877" r:id="rId3"/>
    <p:sldLayoutId id="2147483869" r:id="rId4"/>
    <p:sldLayoutId id="2147483878" r:id="rId5"/>
    <p:sldLayoutId id="2147483870" r:id="rId6"/>
    <p:sldLayoutId id="2147483871" r:id="rId7"/>
    <p:sldLayoutId id="2147483872" r:id="rId8"/>
    <p:sldLayoutId id="2147483873" r:id="rId9"/>
    <p:sldLayoutId id="2147483874" r:id="rId10"/>
    <p:sldLayoutId id="2147483875" r:id="rId1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6.xml"/><Relationship Id="rId5" Type="http://schemas.openxmlformats.org/officeDocument/2006/relationships/image" Target="../media/image21.jpeg"/><Relationship Id="rId4" Type="http://schemas.openxmlformats.org/officeDocument/2006/relationships/image" Target="../media/image20.emf"/></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4"/>
          <p:cNvSpPr>
            <a:spLocks noGrp="1" noChangeArrowheads="1"/>
          </p:cNvSpPr>
          <p:nvPr>
            <p:ph type="title"/>
          </p:nvPr>
        </p:nvSpPr>
        <p:spPr>
          <a:xfrm>
            <a:off x="0" y="2066499"/>
            <a:ext cx="9144000" cy="4114800"/>
          </a:xfrm>
        </p:spPr>
        <p:txBody>
          <a:bodyPr>
            <a:noAutofit/>
          </a:bodyPr>
          <a:lstStyle/>
          <a:p>
            <a:pPr algn="ctr" eaLnBrk="1" fontAlgn="auto" hangingPunct="1">
              <a:spcAft>
                <a:spcPts val="0"/>
              </a:spcAft>
              <a:defRPr/>
            </a:pPr>
            <a:r>
              <a:rPr sz="4400" b="1" spc="-150">
                <a:solidFill>
                  <a:srgbClr val="FFFF00"/>
                </a:solidFill>
                <a:effectLst>
                  <a:outerShdw blurRad="38100" dist="38100" dir="2700000" algn="tl">
                    <a:srgbClr val="000000">
                      <a:alpha val="43137"/>
                    </a:srgbClr>
                  </a:outerShdw>
                </a:effectLst>
              </a:rPr>
              <a:t>Diseases of the urinary tract and the male reproductive system. Pyelonephritis. Urolithiasis. Diseases of the prostate gland. Tumors of the kidney, bladder and prostate</a:t>
            </a:r>
            <a:r>
              <a:rPr lang="ru-RU" sz="4400" b="1" spc="-150" smtClean="0">
                <a:solidFill>
                  <a:srgbClr val="FFFF00"/>
                </a:solidFill>
                <a:effectLst>
                  <a:outerShdw blurRad="38100" dist="38100" dir="2700000" algn="tl">
                    <a:srgbClr val="000000">
                      <a:alpha val="43137"/>
                    </a:srgbClr>
                  </a:outerShdw>
                </a:effectLst>
              </a:rPr>
              <a:t>.</a:t>
            </a:r>
            <a:endParaRPr lang="ru-RU" sz="4400" b="1" spc="-150">
              <a:solidFill>
                <a:srgbClr val="FFFF00"/>
              </a:solidFill>
              <a:effectLst>
                <a:outerShdw blurRad="38100" dist="38100" dir="2700000" algn="tl">
                  <a:srgbClr val="000000">
                    <a:alpha val="43137"/>
                  </a:srgbClr>
                </a:outerShdw>
              </a:effectLst>
            </a:endParaRPr>
          </a:p>
        </p:txBody>
      </p:sp>
      <p:sp>
        <p:nvSpPr>
          <p:cNvPr id="6" name="Rectangle 2"/>
          <p:cNvSpPr txBox="1">
            <a:spLocks noChangeArrowheads="1"/>
          </p:cNvSpPr>
          <p:nvPr/>
        </p:nvSpPr>
        <p:spPr bwMode="auto">
          <a:xfrm>
            <a:off x="152400" y="277813"/>
            <a:ext cx="8915400" cy="1139825"/>
          </a:xfrm>
          <a:prstGeom prst="rect">
            <a:avLst/>
          </a:prstGeom>
          <a:noFill/>
          <a:ln w="9525">
            <a:noFill/>
            <a:miter lim="800000"/>
            <a:headEnd/>
            <a:tailEnd/>
          </a:ln>
          <a:effectLst/>
        </p:spPr>
        <p:txBody>
          <a:bodyPr anchor="ctr" anchorCtr="1"/>
          <a:lstStyle/>
          <a:p>
            <a:pPr algn="ctr">
              <a:defRPr/>
            </a:pPr>
            <a:r>
              <a:rPr lang="en-US" sz="3200" b="1" kern="0" spc="-150" dirty="0">
                <a:solidFill>
                  <a:schemeClr val="tx2"/>
                </a:solidFill>
                <a:effectLst>
                  <a:outerShdw blurRad="38100" dist="38100" dir="2700000" algn="tl">
                    <a:srgbClr val="000000"/>
                  </a:outerShdw>
                </a:effectLst>
                <a:latin typeface="+mj-lt"/>
                <a:ea typeface="+mj-ea"/>
                <a:cs typeface="+mj-cs"/>
              </a:rPr>
              <a:t>Department of Pathological Anatomy </a:t>
            </a:r>
            <a:r>
              <a:rPr lang="en-US" sz="3200" b="1" kern="0" spc="-150" dirty="0" err="1">
                <a:solidFill>
                  <a:schemeClr val="tx2"/>
                </a:solidFill>
                <a:effectLst>
                  <a:outerShdw blurRad="38100" dist="38100" dir="2700000" algn="tl">
                    <a:srgbClr val="000000"/>
                  </a:outerShdw>
                </a:effectLst>
                <a:latin typeface="+mj-lt"/>
                <a:ea typeface="+mj-ea"/>
                <a:cs typeface="+mj-cs"/>
              </a:rPr>
              <a:t>OrSMU</a:t>
            </a:r>
            <a:endParaRPr lang="ru-RU" sz="3200" b="1" kern="0" spc="-150" dirty="0">
              <a:solidFill>
                <a:schemeClr val="tx2"/>
              </a:solidFill>
              <a:effectLst>
                <a:outerShdw blurRad="38100" dist="38100" dir="2700000" algn="tl">
                  <a:srgbClr val="000000"/>
                </a:outerShdw>
              </a:effectLst>
              <a:latin typeface="+mj-lt"/>
              <a:ea typeface="+mj-ea"/>
              <a:cs typeface="+mj-cs"/>
            </a:endParaRPr>
          </a:p>
        </p:txBody>
      </p:sp>
      <p:sp>
        <p:nvSpPr>
          <p:cNvPr id="7" name="Rectangle 2"/>
          <p:cNvSpPr txBox="1">
            <a:spLocks noChangeArrowheads="1"/>
          </p:cNvSpPr>
          <p:nvPr/>
        </p:nvSpPr>
        <p:spPr bwMode="auto">
          <a:xfrm>
            <a:off x="1143000" y="1295400"/>
            <a:ext cx="7010400" cy="762000"/>
          </a:xfrm>
          <a:prstGeom prst="rect">
            <a:avLst/>
          </a:prstGeom>
          <a:noFill/>
          <a:ln w="9525">
            <a:noFill/>
            <a:miter lim="800000"/>
            <a:headEnd/>
            <a:tailEnd/>
          </a:ln>
          <a:effectLst/>
        </p:spPr>
        <p:txBody>
          <a:bodyPr anchor="ctr" anchorCtr="1"/>
          <a:lstStyle/>
          <a:p>
            <a:pPr algn="ctr">
              <a:defRPr/>
            </a:pPr>
            <a:r>
              <a:rPr lang="en-US" sz="3600" kern="0" dirty="0">
                <a:solidFill>
                  <a:schemeClr val="tx2"/>
                </a:solidFill>
                <a:effectLst>
                  <a:outerShdw blurRad="38100" dist="38100" dir="2700000" algn="tl">
                    <a:srgbClr val="000000"/>
                  </a:outerShdw>
                </a:effectLst>
                <a:latin typeface="+mj-lt"/>
                <a:ea typeface="+mj-ea"/>
                <a:cs typeface="+mj-cs"/>
              </a:rPr>
              <a:t>Theme of the lecture</a:t>
            </a:r>
            <a:r>
              <a:rPr lang="ru-RU" sz="3600" kern="0" dirty="0">
                <a:solidFill>
                  <a:schemeClr val="tx2"/>
                </a:solidFill>
                <a:effectLst>
                  <a:outerShdw blurRad="38100" dist="38100" dir="2700000" algn="tl">
                    <a:srgbClr val="000000"/>
                  </a:outerShdw>
                </a:effectLst>
                <a:latin typeface="+mj-lt"/>
                <a:ea typeface="+mj-ea"/>
                <a:cs typeface="+mj-cs"/>
              </a:rPr>
              <a:t>:</a:t>
            </a:r>
          </a:p>
        </p:txBody>
      </p:sp>
    </p:spTree>
    <p:extLst>
      <p:ext uri="{BB962C8B-B14F-4D97-AF65-F5344CB8AC3E}">
        <p14:creationId xmlns:p14="http://schemas.microsoft.com/office/powerpoint/2010/main" val="733845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5"/>
          <p:cNvSpPr>
            <a:spLocks noGrp="1"/>
          </p:cNvSpPr>
          <p:nvPr>
            <p:ph idx="1"/>
          </p:nvPr>
        </p:nvSpPr>
        <p:spPr>
          <a:xfrm>
            <a:off x="609600" y="228600"/>
            <a:ext cx="8001000" cy="1066800"/>
          </a:xfrm>
        </p:spPr>
        <p:txBody>
          <a:bodyPr>
            <a:normAutofit/>
          </a:bodyPr>
          <a:lstStyle/>
          <a:p>
            <a:pPr marL="0" indent="0" algn="ctr" eaLnBrk="1" fontAlgn="auto" hangingPunct="1">
              <a:spcAft>
                <a:spcPts val="0"/>
              </a:spcAft>
              <a:buFont typeface="Wingdings 2"/>
              <a:buNone/>
              <a:defRPr/>
            </a:pPr>
            <a:r>
              <a:rPr lang="en-US" sz="2800" b="1" dirty="0">
                <a:solidFill>
                  <a:srgbClr val="FFFF00"/>
                </a:solidFill>
                <a:effectLst>
                  <a:outerShdw blurRad="38100" dist="38100" dir="2700000" algn="tl">
                    <a:srgbClr val="000000">
                      <a:alpha val="43137"/>
                    </a:srgbClr>
                  </a:outerShdw>
                </a:effectLst>
              </a:rPr>
              <a:t>Acute pyelonephritis. </a:t>
            </a:r>
            <a:r>
              <a:rPr lang="en-US" sz="2200" dirty="0"/>
              <a:t>On the surface of the kidney seen multiple abscesses</a:t>
            </a:r>
            <a:endParaRPr lang="en-US" sz="2200" dirty="0" smtClean="0"/>
          </a:p>
        </p:txBody>
      </p:sp>
      <p:pic>
        <p:nvPicPr>
          <p:cNvPr id="1433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066800"/>
            <a:ext cx="4325938"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22787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43000"/>
            <a:ext cx="69342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Содержимое 5"/>
          <p:cNvSpPr>
            <a:spLocks noGrp="1"/>
          </p:cNvSpPr>
          <p:nvPr>
            <p:ph idx="1"/>
          </p:nvPr>
        </p:nvSpPr>
        <p:spPr>
          <a:xfrm>
            <a:off x="609600" y="228600"/>
            <a:ext cx="8001000" cy="1066800"/>
          </a:xfrm>
        </p:spPr>
        <p:txBody>
          <a:bodyPr>
            <a:normAutofit fontScale="85000" lnSpcReduction="20000"/>
          </a:bodyPr>
          <a:lstStyle/>
          <a:p>
            <a:pPr marL="0" indent="0" algn="ctr" eaLnBrk="1" fontAlgn="auto" hangingPunct="1">
              <a:spcAft>
                <a:spcPts val="0"/>
              </a:spcAft>
              <a:buFont typeface="Wingdings 2"/>
              <a:buNone/>
              <a:defRPr/>
            </a:pPr>
            <a:r>
              <a:rPr lang="en-US" sz="3600" b="1" dirty="0">
                <a:solidFill>
                  <a:srgbClr val="FFFF00"/>
                </a:solidFill>
                <a:effectLst>
                  <a:outerShdw blurRad="38100" dist="38100" dir="2700000" algn="tl">
                    <a:srgbClr val="000000">
                      <a:alpha val="43137"/>
                    </a:srgbClr>
                  </a:outerShdw>
                </a:effectLst>
              </a:rPr>
              <a:t>Acute pyelonephritis</a:t>
            </a:r>
            <a:r>
              <a:rPr lang="ru-RU" sz="3300" b="1" dirty="0" smtClean="0">
                <a:solidFill>
                  <a:srgbClr val="FFFF00"/>
                </a:solidFill>
                <a:effectLst>
                  <a:outerShdw blurRad="38100" dist="38100" dir="2700000" algn="tl">
                    <a:srgbClr val="000000">
                      <a:alpha val="43137"/>
                    </a:srgbClr>
                  </a:outerShdw>
                </a:effectLst>
              </a:rPr>
              <a:t>. </a:t>
            </a:r>
            <a:r>
              <a:rPr lang="en-US" sz="2800" dirty="0"/>
              <a:t>Severe congestion of the mucous membrane pelvis and cups. Multiple small abscesses in the cortex</a:t>
            </a:r>
            <a:r>
              <a:rPr lang="ru-RU" sz="2800" dirty="0" smtClean="0"/>
              <a:t> </a:t>
            </a:r>
            <a:endParaRPr lang="en-US" b="1" dirty="0" smtClean="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995209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5"/>
          <p:cNvSpPr>
            <a:spLocks noGrp="1"/>
          </p:cNvSpPr>
          <p:nvPr>
            <p:ph idx="1"/>
          </p:nvPr>
        </p:nvSpPr>
        <p:spPr>
          <a:xfrm>
            <a:off x="609600" y="381000"/>
            <a:ext cx="8001000" cy="1066800"/>
          </a:xfrm>
        </p:spPr>
        <p:txBody>
          <a:bodyPr>
            <a:normAutofit/>
          </a:bodyPr>
          <a:lstStyle/>
          <a:p>
            <a:pPr marL="0" indent="0" algn="ctr" eaLnBrk="1" fontAlgn="auto" hangingPunct="1">
              <a:spcAft>
                <a:spcPts val="0"/>
              </a:spcAft>
              <a:buFont typeface="Wingdings 2"/>
              <a:buNone/>
              <a:defRPr/>
            </a:pPr>
            <a:r>
              <a:rPr lang="en-US" sz="3300" b="1" dirty="0">
                <a:solidFill>
                  <a:srgbClr val="FFFF00"/>
                </a:solidFill>
                <a:effectLst>
                  <a:outerShdw blurRad="38100" dist="38100" dir="2700000" algn="tl">
                    <a:srgbClr val="000000">
                      <a:alpha val="43137"/>
                    </a:srgbClr>
                  </a:outerShdw>
                </a:effectLst>
              </a:rPr>
              <a:t>Acute pyelonephritis</a:t>
            </a:r>
            <a:r>
              <a:rPr lang="ru-RU" sz="3300" b="1" dirty="0" smtClean="0">
                <a:solidFill>
                  <a:srgbClr val="FFFF00"/>
                </a:solidFill>
                <a:effectLst>
                  <a:outerShdw blurRad="38100" dist="38100" dir="2700000" algn="tl">
                    <a:srgbClr val="000000">
                      <a:alpha val="43137"/>
                    </a:srgbClr>
                  </a:outerShdw>
                </a:effectLst>
              </a:rPr>
              <a:t>. </a:t>
            </a:r>
            <a:r>
              <a:rPr lang="en-US" sz="3600" dirty="0" smtClean="0"/>
              <a:t>In t</a:t>
            </a:r>
            <a:r>
              <a:rPr lang="en-US" sz="2800" dirty="0" smtClean="0"/>
              <a:t>he </a:t>
            </a:r>
            <a:r>
              <a:rPr lang="en-US" sz="2800" dirty="0" err="1" smtClean="0"/>
              <a:t>interstitium</a:t>
            </a:r>
            <a:r>
              <a:rPr lang="en-US" sz="2800" dirty="0" smtClean="0"/>
              <a:t> </a:t>
            </a:r>
            <a:r>
              <a:rPr lang="en-US" sz="2800" dirty="0"/>
              <a:t>and tubular lumen there is neutrophilic infiltration</a:t>
            </a:r>
            <a:endParaRPr lang="en-US" b="1" dirty="0" smtClean="0">
              <a:solidFill>
                <a:srgbClr val="FFFF00"/>
              </a:solidFill>
              <a:effectLst>
                <a:outerShdw blurRad="38100" dist="38100" dir="2700000" algn="tl">
                  <a:srgbClr val="000000">
                    <a:alpha val="43137"/>
                  </a:srgbClr>
                </a:outerShdw>
              </a:effectLst>
            </a:endParaRPr>
          </a:p>
        </p:txBody>
      </p:sp>
      <p:pic>
        <p:nvPicPr>
          <p:cNvPr id="1638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8686800" cy="484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0500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5"/>
          <p:cNvSpPr>
            <a:spLocks noGrp="1"/>
          </p:cNvSpPr>
          <p:nvPr>
            <p:ph idx="1"/>
          </p:nvPr>
        </p:nvSpPr>
        <p:spPr>
          <a:xfrm>
            <a:off x="533400" y="685800"/>
            <a:ext cx="8153400" cy="5181600"/>
          </a:xfrm>
        </p:spPr>
        <p:txBody>
          <a:bodyPr>
            <a:normAutofit/>
          </a:bodyPr>
          <a:lstStyle/>
          <a:p>
            <a:pPr marL="0" indent="0" algn="ctr" eaLnBrk="1" fontAlgn="auto" hangingPunct="1">
              <a:spcAft>
                <a:spcPts val="0"/>
              </a:spcAft>
              <a:buFont typeface="Wingdings 2"/>
              <a:buNone/>
              <a:defRPr/>
            </a:pPr>
            <a:r>
              <a:rPr lang="en-US" sz="3600" b="1" dirty="0">
                <a:solidFill>
                  <a:srgbClr val="FFFF00"/>
                </a:solidFill>
                <a:effectLst>
                  <a:outerShdw blurRad="38100" dist="38100" dir="2700000" algn="tl">
                    <a:srgbClr val="000000">
                      <a:alpha val="43137"/>
                    </a:srgbClr>
                  </a:outerShdw>
                </a:effectLst>
              </a:rPr>
              <a:t>Outcomes of acute </a:t>
            </a:r>
            <a:r>
              <a:rPr lang="en-US" sz="3600" b="1" dirty="0" smtClean="0">
                <a:solidFill>
                  <a:srgbClr val="FFFF00"/>
                </a:solidFill>
                <a:effectLst>
                  <a:outerShdw blurRad="38100" dist="38100" dir="2700000" algn="tl">
                    <a:srgbClr val="000000">
                      <a:alpha val="43137"/>
                    </a:srgbClr>
                  </a:outerShdw>
                </a:effectLst>
              </a:rPr>
              <a:t>pyelonephritis</a:t>
            </a:r>
          </a:p>
          <a:p>
            <a:pPr marL="0" indent="0" algn="ctr" eaLnBrk="1" fontAlgn="auto" hangingPunct="1">
              <a:spcAft>
                <a:spcPts val="0"/>
              </a:spcAft>
              <a:buFont typeface="Wingdings 2"/>
              <a:buNone/>
              <a:defRPr/>
            </a:pPr>
            <a:endParaRPr lang="ru-RU" sz="3600" b="1" dirty="0" smtClean="0">
              <a:solidFill>
                <a:srgbClr val="FFFF00"/>
              </a:solidFill>
              <a:effectLst>
                <a:outerShdw blurRad="38100" dist="38100" dir="2700000" algn="tl">
                  <a:srgbClr val="000000">
                    <a:alpha val="43137"/>
                  </a:srgbClr>
                </a:outerShdw>
              </a:effectLst>
            </a:endParaRPr>
          </a:p>
          <a:p>
            <a:pPr marL="514350" indent="-514350" algn="just" eaLnBrk="1" fontAlgn="auto" hangingPunct="1">
              <a:spcAft>
                <a:spcPts val="0"/>
              </a:spcAft>
              <a:buFont typeface="+mj-lt"/>
              <a:buAutoNum type="arabicPeriod"/>
              <a:defRPr/>
            </a:pPr>
            <a:r>
              <a:rPr lang="en-US" sz="3600" b="1" dirty="0" smtClean="0">
                <a:effectLst>
                  <a:outerShdw blurRad="38100" dist="38100" dir="2700000" algn="tl">
                    <a:srgbClr val="000000">
                      <a:alpha val="43137"/>
                    </a:srgbClr>
                  </a:outerShdw>
                </a:effectLst>
              </a:rPr>
              <a:t>Convalescence</a:t>
            </a:r>
            <a:endParaRPr lang="en-US" sz="3600" b="1" dirty="0">
              <a:effectLst>
                <a:outerShdw blurRad="38100" dist="38100" dir="2700000" algn="tl">
                  <a:srgbClr val="000000">
                    <a:alpha val="43137"/>
                  </a:srgbClr>
                </a:outerShdw>
              </a:effectLst>
            </a:endParaRPr>
          </a:p>
          <a:p>
            <a:pPr marL="514350" indent="-514350" algn="just" eaLnBrk="1" fontAlgn="auto" hangingPunct="1">
              <a:spcAft>
                <a:spcPts val="0"/>
              </a:spcAft>
              <a:buFont typeface="+mj-lt"/>
              <a:buAutoNum type="arabicPeriod"/>
              <a:defRPr/>
            </a:pPr>
            <a:r>
              <a:rPr lang="en-US" sz="3600" b="1" dirty="0">
                <a:effectLst>
                  <a:outerShdw blurRad="38100" dist="38100" dir="2700000" algn="tl">
                    <a:srgbClr val="000000">
                      <a:alpha val="43137"/>
                    </a:srgbClr>
                  </a:outerShdw>
                </a:effectLst>
              </a:rPr>
              <a:t>Becomes chronic</a:t>
            </a:r>
          </a:p>
          <a:p>
            <a:pPr marL="514350" indent="-514350" algn="just" eaLnBrk="1" fontAlgn="auto" hangingPunct="1">
              <a:spcAft>
                <a:spcPts val="0"/>
              </a:spcAft>
              <a:buFont typeface="+mj-lt"/>
              <a:buAutoNum type="arabicPeriod"/>
              <a:defRPr/>
            </a:pPr>
            <a:r>
              <a:rPr lang="en-US" sz="3600" b="1" dirty="0" smtClean="0">
                <a:effectLst>
                  <a:outerShdw blurRad="38100" dist="38100" dir="2700000" algn="tl">
                    <a:srgbClr val="000000">
                      <a:alpha val="43137"/>
                    </a:srgbClr>
                  </a:outerShdw>
                </a:effectLst>
              </a:rPr>
              <a:t>Complications</a:t>
            </a:r>
          </a:p>
          <a:p>
            <a:pPr marL="514350" indent="-514350" algn="just" eaLnBrk="1" fontAlgn="auto" hangingPunct="1">
              <a:spcAft>
                <a:spcPts val="0"/>
              </a:spcAft>
              <a:buFont typeface="+mj-lt"/>
              <a:buAutoNum type="arabicPeriod"/>
              <a:defRPr/>
            </a:pPr>
            <a:r>
              <a:rPr lang="en-US" sz="3600" b="1" dirty="0" smtClean="0">
                <a:effectLst>
                  <a:outerShdw blurRad="38100" dist="38100" dir="2700000" algn="tl">
                    <a:srgbClr val="000000">
                      <a:alpha val="43137"/>
                    </a:srgbClr>
                  </a:outerShdw>
                </a:effectLst>
              </a:rPr>
              <a:t>Death </a:t>
            </a:r>
            <a:r>
              <a:rPr lang="en-US" sz="3600" b="1" dirty="0">
                <a:effectLst>
                  <a:outerShdw blurRad="38100" dist="38100" dir="2700000" algn="tl">
                    <a:srgbClr val="000000">
                      <a:alpha val="43137"/>
                    </a:srgbClr>
                  </a:outerShdw>
                </a:effectLst>
              </a:rPr>
              <a:t>from </a:t>
            </a:r>
            <a:r>
              <a:rPr lang="en-US" sz="3600" b="1" dirty="0" smtClean="0">
                <a:effectLst>
                  <a:outerShdw blurRad="38100" dist="38100" dir="2700000" algn="tl">
                    <a:srgbClr val="000000">
                      <a:alpha val="43137"/>
                    </a:srgbClr>
                  </a:outerShdw>
                </a:effectLst>
              </a:rPr>
              <a:t>complications</a:t>
            </a:r>
            <a:endParaRPr lang="ru-RU" dirty="0" smtClean="0"/>
          </a:p>
        </p:txBody>
      </p:sp>
    </p:spTree>
    <p:extLst>
      <p:ext uri="{BB962C8B-B14F-4D97-AF65-F5344CB8AC3E}">
        <p14:creationId xmlns:p14="http://schemas.microsoft.com/office/powerpoint/2010/main" val="3732426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5"/>
          <p:cNvSpPr>
            <a:spLocks noGrp="1"/>
          </p:cNvSpPr>
          <p:nvPr>
            <p:ph idx="1"/>
          </p:nvPr>
        </p:nvSpPr>
        <p:spPr>
          <a:xfrm>
            <a:off x="533400" y="381000"/>
            <a:ext cx="8153400" cy="5943600"/>
          </a:xfrm>
        </p:spPr>
        <p:txBody>
          <a:bodyPr>
            <a:normAutofit/>
          </a:bodyPr>
          <a:lstStyle/>
          <a:p>
            <a:pPr marL="0" indent="0" algn="ctr" eaLnBrk="1" fontAlgn="auto" hangingPunct="1">
              <a:spcAft>
                <a:spcPts val="0"/>
              </a:spcAft>
              <a:buFont typeface="Wingdings 2"/>
              <a:buNone/>
              <a:defRPr/>
            </a:pPr>
            <a:r>
              <a:rPr lang="en-US" sz="3300" b="1" dirty="0">
                <a:solidFill>
                  <a:srgbClr val="FFFF00"/>
                </a:solidFill>
                <a:effectLst>
                  <a:outerShdw blurRad="38100" dist="38100" dir="2700000" algn="tl">
                    <a:srgbClr val="000000">
                      <a:alpha val="43137"/>
                    </a:srgbClr>
                  </a:outerShdw>
                </a:effectLst>
              </a:rPr>
              <a:t>Complications of acute pyelonephritis</a:t>
            </a:r>
            <a:endParaRPr lang="ru-RU" sz="3300" b="1" dirty="0" smtClean="0">
              <a:solidFill>
                <a:srgbClr val="FFFF00"/>
              </a:solidFill>
              <a:effectLst>
                <a:outerShdw blurRad="38100" dist="38100" dir="2700000" algn="tl">
                  <a:srgbClr val="000000">
                    <a:alpha val="43137"/>
                  </a:srgbClr>
                </a:outerShdw>
              </a:effectLst>
            </a:endParaRPr>
          </a:p>
          <a:p>
            <a:pPr marL="514350" indent="-514350" algn="just" eaLnBrk="1" fontAlgn="auto" hangingPunct="1">
              <a:spcAft>
                <a:spcPts val="0"/>
              </a:spcAft>
              <a:buFont typeface="+mj-lt"/>
              <a:buAutoNum type="arabicPeriod"/>
              <a:defRPr/>
            </a:pPr>
            <a:r>
              <a:rPr lang="en-US" sz="3300" b="1" dirty="0">
                <a:effectLst>
                  <a:outerShdw blurRad="38100" dist="38100" dir="2700000" algn="tl">
                    <a:srgbClr val="000000">
                      <a:alpha val="43137"/>
                    </a:srgbClr>
                  </a:outerShdw>
                </a:effectLst>
              </a:rPr>
              <a:t>Carbuncle kidney </a:t>
            </a:r>
            <a:endParaRPr lang="en-US" sz="3300" b="1" dirty="0" smtClean="0">
              <a:effectLst>
                <a:outerShdw blurRad="38100" dist="38100" dir="2700000" algn="tl">
                  <a:srgbClr val="000000">
                    <a:alpha val="43137"/>
                  </a:srgbClr>
                </a:outerShdw>
              </a:effectLst>
            </a:endParaRPr>
          </a:p>
          <a:p>
            <a:pPr marL="514350" indent="-514350" algn="just" eaLnBrk="1" fontAlgn="auto" hangingPunct="1">
              <a:spcAft>
                <a:spcPts val="0"/>
              </a:spcAft>
              <a:buFont typeface="+mj-lt"/>
              <a:buAutoNum type="arabicPeriod"/>
              <a:defRPr/>
            </a:pPr>
            <a:r>
              <a:rPr lang="en-US" sz="3300" b="1" dirty="0" err="1" smtClean="0">
                <a:effectLst>
                  <a:outerShdw blurRad="38100" dist="38100" dir="2700000" algn="tl">
                    <a:srgbClr val="000000">
                      <a:alpha val="43137"/>
                    </a:srgbClr>
                  </a:outerShdw>
                </a:effectLst>
              </a:rPr>
              <a:t>Pyonephrosis</a:t>
            </a:r>
            <a:r>
              <a:rPr lang="en-US" sz="3300" b="1" dirty="0" smtClean="0">
                <a:effectLst>
                  <a:outerShdw blurRad="38100" dist="38100" dir="2700000" algn="tl">
                    <a:srgbClr val="000000">
                      <a:alpha val="43137"/>
                    </a:srgbClr>
                  </a:outerShdw>
                </a:effectLst>
              </a:rPr>
              <a:t> </a:t>
            </a:r>
          </a:p>
          <a:p>
            <a:pPr marL="514350" indent="-514350" algn="just" eaLnBrk="1" fontAlgn="auto" hangingPunct="1">
              <a:spcAft>
                <a:spcPts val="0"/>
              </a:spcAft>
              <a:buFont typeface="+mj-lt"/>
              <a:buAutoNum type="arabicPeriod"/>
              <a:defRPr/>
            </a:pPr>
            <a:r>
              <a:rPr lang="en-US" sz="3300" b="1" dirty="0" err="1" smtClean="0">
                <a:effectLst>
                  <a:outerShdw blurRad="38100" dist="38100" dir="2700000" algn="tl">
                    <a:srgbClr val="000000">
                      <a:alpha val="43137"/>
                    </a:srgbClr>
                  </a:outerShdw>
                </a:effectLst>
              </a:rPr>
              <a:t>Perinephritis</a:t>
            </a:r>
            <a:r>
              <a:rPr lang="en-US" sz="3300" b="1" dirty="0" smtClean="0">
                <a:effectLst>
                  <a:outerShdw blurRad="38100" dist="38100" dir="2700000" algn="tl">
                    <a:srgbClr val="000000">
                      <a:alpha val="43137"/>
                    </a:srgbClr>
                  </a:outerShdw>
                </a:effectLst>
              </a:rPr>
              <a:t> </a:t>
            </a:r>
            <a:r>
              <a:rPr lang="en-US" sz="3300" b="1" dirty="0">
                <a:effectLst>
                  <a:outerShdw blurRad="38100" dist="38100" dir="2700000" algn="tl">
                    <a:srgbClr val="000000">
                      <a:alpha val="43137"/>
                    </a:srgbClr>
                  </a:outerShdw>
                </a:effectLst>
              </a:rPr>
              <a:t>and </a:t>
            </a:r>
            <a:r>
              <a:rPr lang="en-US" sz="3300" b="1" dirty="0" err="1" smtClean="0">
                <a:effectLst>
                  <a:outerShdw blurRad="38100" dist="38100" dir="2700000" algn="tl">
                    <a:srgbClr val="000000">
                      <a:alpha val="43137"/>
                    </a:srgbClr>
                  </a:outerShdw>
                </a:effectLst>
              </a:rPr>
              <a:t>Paranephritis</a:t>
            </a:r>
            <a:endParaRPr lang="en-US" sz="3300" b="1" dirty="0" smtClean="0">
              <a:effectLst>
                <a:outerShdw blurRad="38100" dist="38100" dir="2700000" algn="tl">
                  <a:srgbClr val="000000">
                    <a:alpha val="43137"/>
                  </a:srgbClr>
                </a:outerShdw>
              </a:effectLst>
            </a:endParaRPr>
          </a:p>
          <a:p>
            <a:pPr marL="514350" indent="-514350" algn="just" eaLnBrk="1" fontAlgn="auto" hangingPunct="1">
              <a:spcAft>
                <a:spcPts val="0"/>
              </a:spcAft>
              <a:buFont typeface="+mj-lt"/>
              <a:buAutoNum type="arabicPeriod"/>
              <a:defRPr/>
            </a:pPr>
            <a:r>
              <a:rPr lang="en-US" sz="3300" b="1" dirty="0" err="1" smtClean="0">
                <a:effectLst>
                  <a:outerShdw blurRad="38100" dist="38100" dir="2700000" algn="tl">
                    <a:srgbClr val="000000">
                      <a:alpha val="43137"/>
                    </a:srgbClr>
                  </a:outerShdw>
                </a:effectLst>
              </a:rPr>
              <a:t>Papillonecrosis</a:t>
            </a:r>
            <a:r>
              <a:rPr lang="en-US" sz="3300" b="1" dirty="0" smtClean="0">
                <a:effectLst>
                  <a:outerShdw blurRad="38100" dist="38100" dir="2700000" algn="tl">
                    <a:srgbClr val="000000">
                      <a:alpha val="43137"/>
                    </a:srgbClr>
                  </a:outerShdw>
                </a:effectLst>
              </a:rPr>
              <a:t> </a:t>
            </a:r>
            <a:r>
              <a:rPr lang="ru-RU" sz="3300" dirty="0" smtClean="0"/>
              <a:t>(</a:t>
            </a:r>
            <a:r>
              <a:rPr lang="en-US" sz="3300" dirty="0"/>
              <a:t>often in older diabetics when urinary stasis</a:t>
            </a:r>
            <a:r>
              <a:rPr lang="ru-RU" sz="3300" dirty="0" smtClean="0"/>
              <a:t>)</a:t>
            </a:r>
          </a:p>
          <a:p>
            <a:pPr marL="514350" indent="-514350" algn="just" eaLnBrk="1" fontAlgn="auto" hangingPunct="1">
              <a:spcAft>
                <a:spcPts val="0"/>
              </a:spcAft>
              <a:buFont typeface="+mj-lt"/>
              <a:buAutoNum type="arabicPeriod"/>
              <a:defRPr/>
            </a:pPr>
            <a:r>
              <a:rPr lang="en-US" sz="3300" b="1" dirty="0">
                <a:effectLst>
                  <a:outerShdw blurRad="38100" dist="38100" dir="2700000" algn="tl">
                    <a:srgbClr val="000000">
                      <a:alpha val="43137"/>
                    </a:srgbClr>
                  </a:outerShdw>
                </a:effectLst>
              </a:rPr>
              <a:t>Acute renal insufficiency </a:t>
            </a:r>
          </a:p>
          <a:p>
            <a:pPr marL="514350" indent="-514350" algn="just" eaLnBrk="1" fontAlgn="auto" hangingPunct="1">
              <a:spcAft>
                <a:spcPts val="0"/>
              </a:spcAft>
              <a:buFont typeface="+mj-lt"/>
              <a:buAutoNum type="arabicPeriod"/>
              <a:defRPr/>
            </a:pPr>
            <a:r>
              <a:rPr lang="en-US" sz="3300" b="1" dirty="0" smtClean="0">
                <a:effectLst>
                  <a:outerShdw blurRad="38100" dist="38100" dir="2700000" algn="tl">
                    <a:srgbClr val="000000">
                      <a:alpha val="43137"/>
                    </a:srgbClr>
                  </a:outerShdw>
                </a:effectLst>
              </a:rPr>
              <a:t>Sepsis</a:t>
            </a:r>
            <a:r>
              <a:rPr lang="ru-RU" sz="3300" b="1" dirty="0" smtClean="0">
                <a:effectLst>
                  <a:outerShdw blurRad="38100" dist="38100" dir="2700000" algn="tl">
                    <a:srgbClr val="000000">
                      <a:alpha val="43137"/>
                    </a:srgbClr>
                  </a:outerShdw>
                </a:effectLst>
              </a:rPr>
              <a:t> </a:t>
            </a:r>
            <a:r>
              <a:rPr lang="ru-RU" sz="3300" dirty="0" smtClean="0"/>
              <a:t>(</a:t>
            </a:r>
            <a:r>
              <a:rPr lang="en-US" sz="3300" dirty="0"/>
              <a:t>up to septic shock and metastatic spread of purulent infection</a:t>
            </a:r>
            <a:r>
              <a:rPr lang="ru-RU" sz="3300" dirty="0" smtClean="0"/>
              <a:t>)</a:t>
            </a:r>
          </a:p>
          <a:p>
            <a:pPr marL="514350" indent="-514350" algn="just" eaLnBrk="1" fontAlgn="auto" hangingPunct="1">
              <a:spcAft>
                <a:spcPts val="0"/>
              </a:spcAft>
              <a:buFont typeface="Wingdings 2"/>
              <a:buNone/>
              <a:defRPr/>
            </a:pPr>
            <a:endParaRPr lang="ru-RU" dirty="0" smtClean="0"/>
          </a:p>
        </p:txBody>
      </p:sp>
    </p:spTree>
    <p:extLst>
      <p:ext uri="{BB962C8B-B14F-4D97-AF65-F5344CB8AC3E}">
        <p14:creationId xmlns:p14="http://schemas.microsoft.com/office/powerpoint/2010/main" val="2238775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4400" y="914400"/>
            <a:ext cx="7056438" cy="5562600"/>
          </a:xfrm>
          <a:noFill/>
        </p:spPr>
      </p:pic>
      <p:sp>
        <p:nvSpPr>
          <p:cNvPr id="16386" name="Rectangle 2"/>
          <p:cNvSpPr>
            <a:spLocks noGrp="1" noChangeArrowheads="1"/>
          </p:cNvSpPr>
          <p:nvPr>
            <p:ph type="title"/>
          </p:nvPr>
        </p:nvSpPr>
        <p:spPr>
          <a:xfrm>
            <a:off x="685800" y="228600"/>
            <a:ext cx="7543800" cy="685800"/>
          </a:xfrm>
        </p:spPr>
        <p:txBody>
          <a:bodyPr>
            <a:normAutofit fontScale="90000"/>
          </a:bodyPr>
          <a:lstStyle/>
          <a:p>
            <a:pPr algn="ctr" eaLnBrk="1" fontAlgn="auto" hangingPunct="1">
              <a:spcAft>
                <a:spcPts val="0"/>
              </a:spcAft>
              <a:defRPr/>
            </a:pPr>
            <a:r>
              <a:rPr b="1" smtClean="0">
                <a:solidFill>
                  <a:srgbClr val="FFFF00"/>
                </a:solidFill>
                <a:effectLst>
                  <a:outerShdw blurRad="38100" dist="38100" dir="2700000" algn="tl">
                    <a:srgbClr val="000000">
                      <a:alpha val="43137"/>
                    </a:srgbClr>
                  </a:outerShdw>
                </a:effectLst>
              </a:rPr>
              <a:t>Carbuncles </a:t>
            </a:r>
            <a:r>
              <a:rPr b="1">
                <a:solidFill>
                  <a:srgbClr val="FFFF00"/>
                </a:solidFill>
                <a:effectLst>
                  <a:outerShdw blurRad="38100" dist="38100" dir="2700000" algn="tl">
                    <a:srgbClr val="000000">
                      <a:alpha val="43137"/>
                    </a:srgbClr>
                  </a:outerShdw>
                </a:effectLst>
              </a:rPr>
              <a:t>kidney</a:t>
            </a:r>
            <a:endParaRPr lang="ru-RU" b="1">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318480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8021" y="-212558"/>
            <a:ext cx="8991600" cy="693821"/>
          </a:xfrm>
        </p:spPr>
        <p:txBody>
          <a:bodyPr>
            <a:noAutofit/>
          </a:bodyPr>
          <a:lstStyle/>
          <a:p>
            <a:pPr algn="ctr" eaLnBrk="1" fontAlgn="auto" hangingPunct="1">
              <a:spcAft>
                <a:spcPts val="0"/>
              </a:spcAft>
              <a:defRPr/>
            </a:pPr>
            <a:r>
              <a:rPr sz="2600" b="1">
                <a:solidFill>
                  <a:srgbClr val="FFFF00"/>
                </a:solidFill>
                <a:effectLst>
                  <a:outerShdw blurRad="38100" dist="38100" dir="2700000" algn="tl">
                    <a:srgbClr val="000000">
                      <a:alpha val="43137"/>
                    </a:srgbClr>
                  </a:outerShdw>
                </a:effectLst>
              </a:rPr>
              <a:t>Diabetic kidney with pyelonephritis and papillary necrosis</a:t>
            </a:r>
            <a:r>
              <a:rPr lang="ru-RU" sz="2600" b="1" smtClean="0">
                <a:solidFill>
                  <a:srgbClr val="FFFF00"/>
                </a:solidFill>
                <a:effectLst>
                  <a:outerShdw blurRad="38100" dist="38100" dir="2700000" algn="tl">
                    <a:srgbClr val="000000">
                      <a:alpha val="43137"/>
                    </a:srgbClr>
                  </a:outerShdw>
                </a:effectLst>
              </a:rPr>
              <a:t>. </a:t>
            </a:r>
            <a:endParaRPr lang="ru-RU" sz="2600" b="1">
              <a:solidFill>
                <a:srgbClr val="FFFF00"/>
              </a:solidFill>
              <a:effectLst>
                <a:outerShdw blurRad="38100" dist="38100" dir="2700000" algn="tl">
                  <a:srgbClr val="000000">
                    <a:alpha val="43137"/>
                  </a:srgbClr>
                </a:outerShdw>
              </a:effectLst>
            </a:endParaRPr>
          </a:p>
        </p:txBody>
      </p:sp>
      <p:pic>
        <p:nvPicPr>
          <p:cNvPr id="2048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463" y="457200"/>
            <a:ext cx="8077200" cy="599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1867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0" y="838200"/>
            <a:ext cx="8128000" cy="5715000"/>
          </a:xfrm>
          <a:noFill/>
        </p:spPr>
      </p:pic>
      <p:sp>
        <p:nvSpPr>
          <p:cNvPr id="17410" name="Rectangle 2"/>
          <p:cNvSpPr>
            <a:spLocks noGrp="1" noChangeArrowheads="1"/>
          </p:cNvSpPr>
          <p:nvPr>
            <p:ph type="title"/>
          </p:nvPr>
        </p:nvSpPr>
        <p:spPr>
          <a:xfrm>
            <a:off x="32084" y="0"/>
            <a:ext cx="9144000" cy="838200"/>
          </a:xfrm>
        </p:spPr>
        <p:txBody>
          <a:bodyPr/>
          <a:lstStyle/>
          <a:p>
            <a:pPr algn="ctr" eaLnBrk="1" fontAlgn="auto" hangingPunct="1">
              <a:spcAft>
                <a:spcPts val="0"/>
              </a:spcAft>
              <a:defRPr/>
            </a:pPr>
            <a:r>
              <a:rPr b="1" smtClean="0">
                <a:solidFill>
                  <a:srgbClr val="FFFF00"/>
                </a:solidFill>
                <a:effectLst>
                  <a:outerShdw blurRad="38100" dist="38100" dir="2700000" algn="tl">
                    <a:srgbClr val="000000">
                      <a:alpha val="43137"/>
                    </a:srgbClr>
                  </a:outerShdw>
                </a:effectLst>
              </a:rPr>
              <a:t>Papillary </a:t>
            </a:r>
            <a:r>
              <a:rPr b="1">
                <a:solidFill>
                  <a:srgbClr val="FFFF00"/>
                </a:solidFill>
                <a:effectLst>
                  <a:outerShdw blurRad="38100" dist="38100" dir="2700000" algn="tl">
                    <a:srgbClr val="000000">
                      <a:alpha val="43137"/>
                    </a:srgbClr>
                  </a:outerShdw>
                </a:effectLst>
              </a:rPr>
              <a:t>necrosis</a:t>
            </a:r>
            <a:endParaRPr lang="ru-RU" b="1">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172407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152400"/>
            <a:ext cx="7543800" cy="457200"/>
          </a:xfrm>
        </p:spPr>
        <p:txBody>
          <a:bodyPr>
            <a:noAutofit/>
          </a:bodyPr>
          <a:lstStyle/>
          <a:p>
            <a:pPr algn="ctr" eaLnBrk="1" fontAlgn="auto" hangingPunct="1">
              <a:spcAft>
                <a:spcPts val="0"/>
              </a:spcAft>
              <a:defRPr/>
            </a:pPr>
            <a:r>
              <a:rPr lang="ru-RU" sz="2600" b="1" smtClean="0">
                <a:solidFill>
                  <a:srgbClr val="FFFF00"/>
                </a:solidFill>
                <a:effectLst>
                  <a:outerShdw blurRad="38100" dist="38100" dir="2700000" algn="tl">
                    <a:srgbClr val="000000">
                      <a:alpha val="43137"/>
                    </a:srgbClr>
                  </a:outerShdw>
                </a:effectLst>
              </a:rPr>
              <a:t>Пионефроз</a:t>
            </a:r>
            <a:endParaRPr lang="ru-RU" sz="2600" b="1">
              <a:solidFill>
                <a:srgbClr val="FFFF00"/>
              </a:solidFill>
              <a:effectLst>
                <a:outerShdw blurRad="38100" dist="38100" dir="2700000" algn="tl">
                  <a:srgbClr val="000000">
                    <a:alpha val="43137"/>
                  </a:srgbClr>
                </a:outerShdw>
              </a:effectLst>
            </a:endParaRPr>
          </a:p>
        </p:txBody>
      </p:sp>
      <p:pic>
        <p:nvPicPr>
          <p:cNvPr id="225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0475" y="557213"/>
            <a:ext cx="6588125" cy="600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30846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758074" y="152400"/>
            <a:ext cx="7543800" cy="457200"/>
          </a:xfrm>
        </p:spPr>
        <p:txBody>
          <a:bodyPr>
            <a:noAutofit/>
          </a:bodyPr>
          <a:lstStyle/>
          <a:p>
            <a:pPr algn="ctr" eaLnBrk="1" fontAlgn="auto" hangingPunct="1">
              <a:spcAft>
                <a:spcPts val="0"/>
              </a:spcAft>
              <a:defRPr/>
            </a:pPr>
            <a:r>
              <a:rPr sz="3200" b="1" err="1">
                <a:solidFill>
                  <a:srgbClr val="FFFF00"/>
                </a:solidFill>
                <a:effectLst>
                  <a:outerShdw blurRad="38100" dist="38100" dir="2700000" algn="tl">
                    <a:srgbClr val="000000">
                      <a:alpha val="43137"/>
                    </a:srgbClr>
                  </a:outerShdw>
                </a:effectLst>
              </a:rPr>
              <a:t>Pyonephrosis</a:t>
            </a:r>
            <a:r>
              <a:rPr sz="3200" b="1">
                <a:solidFill>
                  <a:srgbClr val="FFFF00"/>
                </a:solidFill>
                <a:effectLst>
                  <a:outerShdw blurRad="38100" dist="38100" dir="2700000" algn="tl">
                    <a:srgbClr val="000000">
                      <a:alpha val="43137"/>
                    </a:srgbClr>
                  </a:outerShdw>
                </a:effectLst>
              </a:rPr>
              <a:t> </a:t>
            </a:r>
          </a:p>
        </p:txBody>
      </p:sp>
      <p:pic>
        <p:nvPicPr>
          <p:cNvPr id="23555" name="Picture 3" descr="C:\Users\Василий\Desktop\Изображение 0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09600"/>
            <a:ext cx="7459663" cy="601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00185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5"/>
          <p:cNvSpPr>
            <a:spLocks noGrp="1"/>
          </p:cNvSpPr>
          <p:nvPr>
            <p:ph idx="1"/>
          </p:nvPr>
        </p:nvSpPr>
        <p:spPr>
          <a:xfrm>
            <a:off x="457200" y="762000"/>
            <a:ext cx="8229600" cy="5257800"/>
          </a:xfrm>
        </p:spPr>
        <p:txBody>
          <a:bodyPr>
            <a:noAutofit/>
          </a:bodyPr>
          <a:lstStyle/>
          <a:p>
            <a:pPr marL="0" indent="361950" algn="just" eaLnBrk="1" fontAlgn="auto" hangingPunct="1">
              <a:spcAft>
                <a:spcPts val="0"/>
              </a:spcAft>
              <a:buFont typeface="Wingdings 2"/>
              <a:buNone/>
              <a:defRPr/>
            </a:pPr>
            <a:r>
              <a:rPr lang="en-US" sz="3000" b="1" u="sng"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Pyelonephritis</a:t>
            </a:r>
            <a:r>
              <a:rPr lang="ru-RU" sz="3000" dirty="0" smtClean="0">
                <a:latin typeface="Times New Roman" panose="02020603050405020304" pitchFamily="18" charset="0"/>
                <a:cs typeface="Times New Roman" panose="02020603050405020304" pitchFamily="18" charset="0"/>
              </a:rPr>
              <a:t> – </a:t>
            </a:r>
            <a:r>
              <a:rPr lang="en-US" sz="3000" dirty="0">
                <a:latin typeface="Times New Roman" panose="02020603050405020304" pitchFamily="18" charset="0"/>
                <a:cs typeface="Times New Roman" panose="02020603050405020304" pitchFamily="18" charset="0"/>
              </a:rPr>
              <a:t>nonspecific infectious-inflammatory disease, with the combined primary inflammatory lesions </a:t>
            </a:r>
            <a:r>
              <a:rPr lang="en-US" sz="3000" dirty="0" err="1">
                <a:latin typeface="Times New Roman" panose="02020603050405020304" pitchFamily="18" charset="0"/>
                <a:cs typeface="Times New Roman" panose="02020603050405020304" pitchFamily="18" charset="0"/>
              </a:rPr>
              <a:t>pyelocaliceal</a:t>
            </a:r>
            <a:r>
              <a:rPr lang="en-US" sz="3000" dirty="0">
                <a:latin typeface="Times New Roman" panose="02020603050405020304" pitchFamily="18" charset="0"/>
                <a:cs typeface="Times New Roman" panose="02020603050405020304" pitchFamily="18" charset="0"/>
              </a:rPr>
              <a:t> system, tubular apparatus, and interstitial kidney.</a:t>
            </a:r>
            <a:endParaRPr lang="ru-RU" sz="3000" dirty="0" smtClean="0">
              <a:latin typeface="Times New Roman" panose="02020603050405020304" pitchFamily="18" charset="0"/>
              <a:cs typeface="Times New Roman" panose="02020603050405020304" pitchFamily="18" charset="0"/>
            </a:endParaRPr>
          </a:p>
          <a:p>
            <a:pPr marL="0" indent="361950" algn="just" eaLnBrk="1" fontAlgn="auto" hangingPunct="1">
              <a:spcAft>
                <a:spcPts val="0"/>
              </a:spcAft>
              <a:buFont typeface="Wingdings 2"/>
              <a:buNone/>
              <a:defRPr/>
            </a:pPr>
            <a:endParaRPr lang="ru-RU" sz="3000" dirty="0" smtClean="0">
              <a:latin typeface="Times New Roman" panose="02020603050405020304" pitchFamily="18" charset="0"/>
              <a:cs typeface="Times New Roman" panose="02020603050405020304" pitchFamily="18" charset="0"/>
            </a:endParaRPr>
          </a:p>
          <a:p>
            <a:pPr marL="0" indent="361950" algn="just" eaLnBrk="1" fontAlgn="auto" hangingPunct="1">
              <a:spcAft>
                <a:spcPts val="0"/>
              </a:spcAft>
              <a:buFont typeface="Wingdings 2"/>
              <a:buNone/>
              <a:defRPr/>
            </a:pPr>
            <a:r>
              <a:rPr lang="en-US" sz="3000" b="1" u="sng" dirty="0" smtClean="0">
                <a:solidFill>
                  <a:srgbClr val="FFFF00"/>
                </a:solidFill>
                <a:latin typeface="Times New Roman" panose="02020603050405020304" pitchFamily="18" charset="0"/>
                <a:cs typeface="Times New Roman" panose="02020603050405020304" pitchFamily="18" charset="0"/>
              </a:rPr>
              <a:t>N.B</a:t>
            </a:r>
            <a:r>
              <a:rPr lang="ru-RU" sz="3000" b="1" u="sng" dirty="0" smtClean="0">
                <a:solidFill>
                  <a:srgbClr val="FFFF00"/>
                </a:solidFill>
                <a:latin typeface="Times New Roman" panose="02020603050405020304" pitchFamily="18" charset="0"/>
                <a:cs typeface="Times New Roman" panose="02020603050405020304" pitchFamily="18" charset="0"/>
              </a:rPr>
              <a:t>!</a:t>
            </a:r>
            <a:r>
              <a:rPr lang="en-US" sz="3000" b="1" dirty="0" smtClean="0">
                <a:solidFill>
                  <a:srgbClr val="FFFF00"/>
                </a:solidFill>
                <a:latin typeface="Times New Roman" panose="02020603050405020304" pitchFamily="18" charset="0"/>
                <a:cs typeface="Times New Roman" panose="02020603050405020304" pitchFamily="18" charset="0"/>
              </a:rPr>
              <a:t> </a:t>
            </a:r>
            <a:r>
              <a:rPr lang="en-US" sz="3000" dirty="0">
                <a:latin typeface="Times New Roman" panose="02020603050405020304" pitchFamily="18" charset="0"/>
                <a:cs typeface="Times New Roman" panose="02020603050405020304" pitchFamily="18" charset="0"/>
              </a:rPr>
              <a:t>Glomerular kidney in pyelonephritis remains intact or damaged secondary to progressive generalized inflammation of the </a:t>
            </a:r>
            <a:r>
              <a:rPr lang="en-US" sz="3000" dirty="0" err="1">
                <a:latin typeface="Times New Roman" panose="02020603050405020304" pitchFamily="18" charset="0"/>
                <a:cs typeface="Times New Roman" panose="02020603050405020304" pitchFamily="18" charset="0"/>
              </a:rPr>
              <a:t>interstitium</a:t>
            </a:r>
            <a:r>
              <a:rPr lang="en-US" sz="3000" dirty="0">
                <a:latin typeface="Times New Roman" panose="02020603050405020304" pitchFamily="18" charset="0"/>
                <a:cs typeface="Times New Roman" panose="02020603050405020304" pitchFamily="18" charset="0"/>
              </a:rPr>
              <a:t> and tubules.</a:t>
            </a:r>
            <a:endParaRPr lang="ru-RU"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81972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267200" y="762000"/>
            <a:ext cx="4600575" cy="5726113"/>
          </a:xfrm>
          <a:noFill/>
        </p:spPr>
      </p:pic>
      <p:sp>
        <p:nvSpPr>
          <p:cNvPr id="20482" name="Rectangle 2"/>
          <p:cNvSpPr>
            <a:spLocks noGrp="1" noChangeArrowheads="1"/>
          </p:cNvSpPr>
          <p:nvPr>
            <p:ph type="title"/>
          </p:nvPr>
        </p:nvSpPr>
        <p:spPr>
          <a:xfrm>
            <a:off x="32084" y="4011"/>
            <a:ext cx="9144000" cy="609600"/>
          </a:xfrm>
        </p:spPr>
        <p:txBody>
          <a:bodyPr>
            <a:normAutofit fontScale="90000"/>
          </a:bodyPr>
          <a:lstStyle/>
          <a:p>
            <a:pPr algn="ctr" eaLnBrk="1" fontAlgn="auto" hangingPunct="1">
              <a:spcAft>
                <a:spcPts val="0"/>
              </a:spcAft>
              <a:defRPr/>
            </a:pPr>
            <a:r>
              <a:rPr sz="3200" b="1">
                <a:solidFill>
                  <a:srgbClr val="FFFF00"/>
                </a:solidFill>
                <a:effectLst>
                  <a:outerShdw blurRad="38100" dist="38100" dir="2700000" algn="tl">
                    <a:srgbClr val="000000">
                      <a:alpha val="43137"/>
                    </a:srgbClr>
                  </a:outerShdw>
                </a:effectLst>
              </a:rPr>
              <a:t>Chronic reflux </a:t>
            </a:r>
            <a:r>
              <a:rPr sz="3200" b="1" smtClean="0">
                <a:solidFill>
                  <a:srgbClr val="FFFF00"/>
                </a:solidFill>
                <a:effectLst>
                  <a:outerShdw blurRad="38100" dist="38100" dir="2700000" algn="tl">
                    <a:srgbClr val="000000">
                      <a:alpha val="43137"/>
                    </a:srgbClr>
                  </a:outerShdw>
                </a:effectLst>
              </a:rPr>
              <a:t>pyelonephritis </a:t>
            </a:r>
            <a:r>
              <a:rPr sz="3200" b="1">
                <a:solidFill>
                  <a:srgbClr val="FFFF00"/>
                </a:solidFill>
                <a:effectLst>
                  <a:outerShdw blurRad="38100" dist="38100" dir="2700000" algn="tl">
                    <a:srgbClr val="000000">
                      <a:alpha val="43137"/>
                    </a:srgbClr>
                  </a:outerShdw>
                </a:effectLst>
              </a:rPr>
              <a:t>(Reflux nephropathy)</a:t>
            </a:r>
            <a:endParaRPr lang="ru-RU">
              <a:solidFill>
                <a:srgbClr val="FFFF00"/>
              </a:solidFill>
              <a:effectLst>
                <a:outerShdw blurRad="38100" dist="38100" dir="2700000" algn="tl">
                  <a:srgbClr val="000000">
                    <a:alpha val="43137"/>
                  </a:srgbClr>
                </a:outerShdw>
              </a:effectLst>
            </a:endParaRPr>
          </a:p>
        </p:txBody>
      </p:sp>
      <p:pic>
        <p:nvPicPr>
          <p:cNvPr id="24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38" y="3001963"/>
            <a:ext cx="3916362"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309563" y="3276600"/>
            <a:ext cx="381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dirty="0">
                <a:solidFill>
                  <a:srgbClr val="FFFF00"/>
                </a:solidFill>
                <a:effectLst>
                  <a:outerShdw blurRad="38100" dist="38100" dir="2700000" algn="tl">
                    <a:srgbClr val="000000">
                      <a:alpha val="43137"/>
                    </a:srgbClr>
                  </a:outerShdw>
                </a:effectLst>
              </a:rPr>
              <a:t>А</a:t>
            </a:r>
          </a:p>
        </p:txBody>
      </p:sp>
      <p:sp>
        <p:nvSpPr>
          <p:cNvPr id="6" name="Прямоугольник 5"/>
          <p:cNvSpPr/>
          <p:nvPr/>
        </p:nvSpPr>
        <p:spPr>
          <a:xfrm>
            <a:off x="4191000" y="1295400"/>
            <a:ext cx="381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dirty="0">
                <a:solidFill>
                  <a:srgbClr val="FFFF00"/>
                </a:solidFill>
                <a:effectLst>
                  <a:outerShdw blurRad="38100" dist="38100" dir="2700000" algn="tl">
                    <a:srgbClr val="000000">
                      <a:alpha val="43137"/>
                    </a:srgbClr>
                  </a:outerShdw>
                </a:effectLst>
              </a:rPr>
              <a:t>Б</a:t>
            </a:r>
          </a:p>
        </p:txBody>
      </p:sp>
      <p:sp>
        <p:nvSpPr>
          <p:cNvPr id="3" name="TextBox 2"/>
          <p:cNvSpPr txBox="1"/>
          <p:nvPr/>
        </p:nvSpPr>
        <p:spPr>
          <a:xfrm>
            <a:off x="404813" y="784225"/>
            <a:ext cx="3657600" cy="1693863"/>
          </a:xfrm>
          <a:prstGeom prst="rect">
            <a:avLst/>
          </a:prstGeom>
          <a:noFill/>
        </p:spPr>
        <p:txBody>
          <a:bodyPr>
            <a:spAutoFit/>
          </a:bodyPr>
          <a:lstStyle/>
          <a:p>
            <a:pPr>
              <a:defRPr/>
            </a:pPr>
            <a:r>
              <a:rPr lang="ru-RU" sz="2600" b="1" dirty="0">
                <a:solidFill>
                  <a:srgbClr val="FFFF00"/>
                </a:solidFill>
                <a:effectLst>
                  <a:outerShdw blurRad="38100" dist="38100" dir="2700000" algn="tl">
                    <a:srgbClr val="000000">
                      <a:alpha val="43137"/>
                    </a:srgbClr>
                  </a:outerShdw>
                </a:effectLst>
              </a:rPr>
              <a:t>А. </a:t>
            </a:r>
            <a:r>
              <a:rPr lang="en-US" sz="2600" b="1" dirty="0">
                <a:effectLst>
                  <a:outerShdw blurRad="38100" dist="38100" dir="2700000" algn="tl">
                    <a:srgbClr val="000000">
                      <a:alpha val="43137"/>
                    </a:srgbClr>
                  </a:outerShdw>
                </a:effectLst>
              </a:rPr>
              <a:t>Vesicoureteral reflux</a:t>
            </a:r>
            <a:endParaRPr lang="ru-RU" sz="2600" b="1" dirty="0">
              <a:effectLst>
                <a:outerShdw blurRad="38100" dist="38100" dir="2700000" algn="tl">
                  <a:srgbClr val="000000">
                    <a:alpha val="43137"/>
                  </a:srgbClr>
                </a:outerShdw>
              </a:effectLst>
            </a:endParaRPr>
          </a:p>
          <a:p>
            <a:pPr>
              <a:defRPr/>
            </a:pPr>
            <a:r>
              <a:rPr lang="ru-RU" sz="2600" b="1" dirty="0">
                <a:solidFill>
                  <a:srgbClr val="FFFF00"/>
                </a:solidFill>
                <a:effectLst>
                  <a:outerShdw blurRad="38100" dist="38100" dir="2700000" algn="tl">
                    <a:srgbClr val="000000">
                      <a:alpha val="43137"/>
                    </a:srgbClr>
                  </a:outerShdw>
                </a:effectLst>
              </a:rPr>
              <a:t>Б. </a:t>
            </a:r>
            <a:r>
              <a:rPr lang="en-US" sz="2600" b="1" dirty="0">
                <a:effectLst>
                  <a:outerShdw blurRad="38100" dist="38100" dir="2700000" algn="tl">
                    <a:srgbClr val="000000">
                      <a:alpha val="43137"/>
                    </a:srgbClr>
                  </a:outerShdw>
                </a:effectLst>
              </a:rPr>
              <a:t>Intrarenal reflux</a:t>
            </a:r>
            <a:endParaRPr lang="ru-RU" sz="2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883307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5"/>
          <p:cNvSpPr>
            <a:spLocks noGrp="1"/>
          </p:cNvSpPr>
          <p:nvPr>
            <p:ph idx="1"/>
          </p:nvPr>
        </p:nvSpPr>
        <p:spPr>
          <a:xfrm>
            <a:off x="152400" y="152400"/>
            <a:ext cx="8839200" cy="6553200"/>
          </a:xfrm>
        </p:spPr>
        <p:txBody>
          <a:bodyPr>
            <a:normAutofit/>
          </a:bodyPr>
          <a:lstStyle/>
          <a:p>
            <a:pPr marL="0" indent="0" algn="ctr" eaLnBrk="1" fontAlgn="auto" hangingPunct="1">
              <a:spcBef>
                <a:spcPts val="0"/>
              </a:spcBef>
              <a:spcAft>
                <a:spcPts val="1000"/>
              </a:spcAft>
              <a:buFont typeface="Wingdings 2"/>
              <a:buNone/>
              <a:defRPr/>
            </a:pPr>
            <a:r>
              <a:rPr lang="en-US" sz="3000" b="1" u="sng" cap="all" dirty="0">
                <a:solidFill>
                  <a:srgbClr val="FFFF00"/>
                </a:solidFill>
                <a:effectLst>
                  <a:outerShdw blurRad="38100" dist="38100" dir="2700000" algn="tl">
                    <a:srgbClr val="000000">
                      <a:alpha val="43137"/>
                    </a:srgbClr>
                  </a:outerShdw>
                </a:effectLst>
              </a:rPr>
              <a:t>Chronic </a:t>
            </a:r>
            <a:r>
              <a:rPr lang="en-US" sz="3000" b="1" u="sng" cap="all" dirty="0" smtClean="0">
                <a:solidFill>
                  <a:srgbClr val="FFFF00"/>
                </a:solidFill>
                <a:effectLst>
                  <a:outerShdw blurRad="38100" dist="38100" dir="2700000" algn="tl">
                    <a:srgbClr val="000000">
                      <a:alpha val="43137"/>
                    </a:srgbClr>
                  </a:outerShdw>
                </a:effectLst>
              </a:rPr>
              <a:t>pyelonephritis</a:t>
            </a:r>
            <a:r>
              <a:rPr lang="ru-RU" sz="3000" b="1" cap="all" dirty="0" smtClean="0">
                <a:solidFill>
                  <a:srgbClr val="FFFF00"/>
                </a:solidFill>
                <a:effectLst>
                  <a:outerShdw blurRad="38100" dist="38100" dir="2700000" algn="tl">
                    <a:srgbClr val="000000">
                      <a:alpha val="43137"/>
                    </a:srgbClr>
                  </a:outerShdw>
                </a:effectLst>
              </a:rPr>
              <a:t>:</a:t>
            </a:r>
          </a:p>
          <a:p>
            <a:pPr marL="0" indent="0">
              <a:buFont typeface="Wingdings 2" pitchFamily="18" charset="2"/>
              <a:buNone/>
              <a:defRPr/>
            </a:pPr>
            <a:r>
              <a:rPr lang="en-US" sz="3000" b="1" dirty="0" smtClean="0">
                <a:solidFill>
                  <a:srgbClr val="FF0000"/>
                </a:solidFill>
                <a:effectLst>
                  <a:outerShdw blurRad="38100" dist="38100" dir="2700000" algn="tl">
                    <a:srgbClr val="000000">
                      <a:alpha val="43137"/>
                    </a:srgbClr>
                  </a:outerShdw>
                </a:effectLst>
              </a:rPr>
              <a:t>Macroscopically</a:t>
            </a:r>
            <a:r>
              <a:rPr lang="ru-RU" sz="3000" b="1" dirty="0" smtClean="0">
                <a:solidFill>
                  <a:srgbClr val="FF0000"/>
                </a:solidFill>
                <a:effectLst>
                  <a:outerShdw blurRad="38100" dist="38100" dir="2700000" algn="tl">
                    <a:srgbClr val="000000">
                      <a:alpha val="43137"/>
                    </a:srgbClr>
                  </a:outerShdw>
                </a:effectLst>
              </a:rPr>
              <a:t>: </a:t>
            </a:r>
            <a:r>
              <a:rPr lang="en-US" sz="3000" dirty="0"/>
              <a:t>characterized by destructive changes </a:t>
            </a:r>
            <a:r>
              <a:rPr lang="en-US" sz="3000" dirty="0" err="1"/>
              <a:t>pyelocaliceal</a:t>
            </a:r>
            <a:r>
              <a:rPr lang="en-US" sz="3000" dirty="0"/>
              <a:t> system and renal scarring. At the beginning of kidney diseases sizes are not changed, then there is a progressive reduction and deformation</a:t>
            </a:r>
            <a:r>
              <a:rPr lang="en-US" sz="3000" dirty="0" smtClean="0"/>
              <a:t>.</a:t>
            </a:r>
            <a:r>
              <a:rPr lang="ru-RU" sz="3000" dirty="0" smtClean="0"/>
              <a:t> </a:t>
            </a:r>
            <a:r>
              <a:rPr lang="en-US" sz="3000" dirty="0"/>
              <a:t>Sizes kidney unequal, their surface with large bumps, thickened capsule is removed with difficulty with the loss of renal substance (due to the formation of dense commissures). In the section - sclerosis (thickening and compaction of the walls) and the deformation of the pelvis, the field of scar tissue grayish among unaltered renal parenchyma</a:t>
            </a:r>
            <a:r>
              <a:rPr lang="ru-RU" sz="3000" dirty="0" smtClean="0"/>
              <a:t>.</a:t>
            </a:r>
            <a:endParaRPr lang="ru-RU" sz="3000" dirty="0"/>
          </a:p>
          <a:p>
            <a:pPr marL="0" indent="0" algn="just" eaLnBrk="1" fontAlgn="auto" hangingPunct="1">
              <a:spcBef>
                <a:spcPts val="0"/>
              </a:spcBef>
              <a:spcAft>
                <a:spcPts val="1000"/>
              </a:spcAft>
              <a:buFont typeface="Wingdings 2"/>
              <a:buNone/>
              <a:defRPr/>
            </a:pPr>
            <a:endParaRPr lang="ru-RU"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363273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5"/>
          <p:cNvSpPr>
            <a:spLocks noGrp="1"/>
          </p:cNvSpPr>
          <p:nvPr>
            <p:ph idx="1"/>
          </p:nvPr>
        </p:nvSpPr>
        <p:spPr>
          <a:xfrm>
            <a:off x="152400" y="152400"/>
            <a:ext cx="8839200" cy="6553200"/>
          </a:xfrm>
        </p:spPr>
        <p:txBody>
          <a:bodyPr>
            <a:normAutofit/>
          </a:bodyPr>
          <a:lstStyle/>
          <a:p>
            <a:pPr marL="0" indent="0" algn="ctr" eaLnBrk="1" fontAlgn="auto" hangingPunct="1">
              <a:spcBef>
                <a:spcPts val="0"/>
              </a:spcBef>
              <a:spcAft>
                <a:spcPts val="1000"/>
              </a:spcAft>
              <a:buFont typeface="Wingdings 2"/>
              <a:buNone/>
              <a:defRPr/>
            </a:pPr>
            <a:r>
              <a:rPr lang="en-US" sz="3000" b="1" u="sng" cap="all" dirty="0">
                <a:solidFill>
                  <a:srgbClr val="FFFF00"/>
                </a:solidFill>
                <a:effectLst>
                  <a:outerShdw blurRad="38100" dist="38100" dir="2700000" algn="tl">
                    <a:srgbClr val="000000">
                      <a:alpha val="43137"/>
                    </a:srgbClr>
                  </a:outerShdw>
                </a:effectLst>
              </a:rPr>
              <a:t>Chronic pyelonephritis </a:t>
            </a:r>
            <a:r>
              <a:rPr lang="ru-RU" sz="3000" b="1" cap="all" dirty="0" smtClean="0">
                <a:solidFill>
                  <a:srgbClr val="FFFF00"/>
                </a:solidFill>
                <a:effectLst>
                  <a:outerShdw blurRad="38100" dist="38100" dir="2700000" algn="tl">
                    <a:srgbClr val="000000">
                      <a:alpha val="43137"/>
                    </a:srgbClr>
                  </a:outerShdw>
                </a:effectLst>
              </a:rPr>
              <a:t>:</a:t>
            </a:r>
          </a:p>
          <a:p>
            <a:pPr marL="0" indent="0">
              <a:buFont typeface="Wingdings 2" pitchFamily="18" charset="2"/>
              <a:buNone/>
              <a:defRPr/>
            </a:pPr>
            <a:r>
              <a:rPr lang="en-US" sz="3000" b="1" dirty="0" smtClean="0">
                <a:solidFill>
                  <a:srgbClr val="FF0000"/>
                </a:solidFill>
                <a:effectLst>
                  <a:outerShdw blurRad="38100" dist="38100" dir="2700000" algn="tl">
                    <a:srgbClr val="000000">
                      <a:alpha val="43137"/>
                    </a:srgbClr>
                  </a:outerShdw>
                </a:effectLst>
              </a:rPr>
              <a:t>Microscopically</a:t>
            </a:r>
            <a:r>
              <a:rPr lang="ru-RU" sz="3000" b="1" dirty="0" smtClean="0">
                <a:solidFill>
                  <a:srgbClr val="FF0000"/>
                </a:solidFill>
                <a:effectLst>
                  <a:outerShdw blurRad="38100" dist="38100" dir="2700000" algn="tl">
                    <a:srgbClr val="000000">
                      <a:alpha val="43137"/>
                    </a:srgbClr>
                  </a:outerShdw>
                </a:effectLst>
              </a:rPr>
              <a:t>. </a:t>
            </a:r>
            <a:r>
              <a:rPr lang="en-US" sz="3000" dirty="0"/>
              <a:t>In the kidney tissue between the portions visible intact parenchymal sclerosis, encapsulated </a:t>
            </a:r>
            <a:r>
              <a:rPr lang="en-US" sz="3000" dirty="0" err="1"/>
              <a:t>microabscesses</a:t>
            </a:r>
            <a:r>
              <a:rPr lang="en-US" sz="3000" dirty="0"/>
              <a:t>, lymphocytic infiltration. Tubules able dystrophy and atrophy. The preserved tubules greatly stretched their epithelium is flattened, in the lumen - like the colloid content (thyroid kidney)</a:t>
            </a:r>
            <a:r>
              <a:rPr lang="ru-RU" sz="3000" dirty="0" smtClean="0"/>
              <a:t>. </a:t>
            </a:r>
            <a:r>
              <a:rPr lang="en-US" sz="3000" dirty="0"/>
              <a:t>Characterized glomerulosclerosis (</a:t>
            </a:r>
            <a:r>
              <a:rPr lang="en-US" sz="3000" dirty="0" err="1"/>
              <a:t>extracapillary</a:t>
            </a:r>
            <a:r>
              <a:rPr lang="en-US" sz="3000" dirty="0"/>
              <a:t> and </a:t>
            </a:r>
            <a:r>
              <a:rPr lang="en-US" sz="3000" dirty="0" err="1" smtClean="0"/>
              <a:t>periglomerulary</a:t>
            </a:r>
            <a:r>
              <a:rPr lang="en-US" sz="3000" dirty="0"/>
              <a:t>), sclerosis of the arteries and veins. Also, in the renal pelvis and calices observed sclerosis, lymphocytic infiltration, polyposis mucosal, metaplasia transitional epithelium in the stratified squamous epithelium.</a:t>
            </a:r>
            <a:endParaRPr lang="ru-RU" sz="3000" dirty="0"/>
          </a:p>
        </p:txBody>
      </p:sp>
    </p:spTree>
    <p:extLst>
      <p:ext uri="{BB962C8B-B14F-4D97-AF65-F5344CB8AC3E}">
        <p14:creationId xmlns:p14="http://schemas.microsoft.com/office/powerpoint/2010/main" val="39842265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1143000"/>
            <a:ext cx="8229600" cy="2905125"/>
          </a:xfrm>
          <a:noFill/>
        </p:spPr>
      </p:pic>
      <p:sp>
        <p:nvSpPr>
          <p:cNvPr id="19458" name="Rectangle 2"/>
          <p:cNvSpPr>
            <a:spLocks noGrp="1" noChangeArrowheads="1"/>
          </p:cNvSpPr>
          <p:nvPr>
            <p:ph type="title"/>
          </p:nvPr>
        </p:nvSpPr>
        <p:spPr>
          <a:xfrm>
            <a:off x="228600" y="0"/>
            <a:ext cx="8686800" cy="1143000"/>
          </a:xfrm>
        </p:spPr>
        <p:txBody>
          <a:bodyPr/>
          <a:lstStyle/>
          <a:p>
            <a:pPr eaLnBrk="1" fontAlgn="auto" hangingPunct="1">
              <a:spcAft>
                <a:spcPts val="0"/>
              </a:spcAft>
              <a:defRPr/>
            </a:pPr>
            <a:r>
              <a:rPr lang="ru-RU" sz="2000" dirty="0"/>
              <a:t>. </a:t>
            </a:r>
            <a:r>
              <a:rPr sz="2800" b="1" dirty="0">
                <a:solidFill>
                  <a:srgbClr val="FFFF00"/>
                </a:solidFill>
                <a:effectLst>
                  <a:outerShdw blurRad="38100" dist="38100" dir="2700000" algn="tl">
                    <a:srgbClr val="000000">
                      <a:alpha val="43137"/>
                    </a:srgbClr>
                  </a:outerShdw>
                </a:effectLst>
              </a:rPr>
              <a:t>Chronic </a:t>
            </a:r>
            <a:r>
              <a:rPr sz="2800" b="1" dirty="0" smtClean="0">
                <a:solidFill>
                  <a:srgbClr val="FFFF00"/>
                </a:solidFill>
                <a:effectLst>
                  <a:outerShdw blurRad="38100" dist="38100" dir="2700000" algn="tl">
                    <a:srgbClr val="000000">
                      <a:alpha val="43137"/>
                    </a:srgbClr>
                  </a:outerShdw>
                </a:effectLst>
              </a:rPr>
              <a:t>pyelonephritis</a:t>
            </a:r>
            <a:r>
              <a:rPr lang="ru-RU" sz="2800" b="1" dirty="0" smtClean="0">
                <a:solidFill>
                  <a:srgbClr val="FFFF00"/>
                </a:solidFill>
                <a:effectLst>
                  <a:outerShdw blurRad="38100" dist="38100" dir="2700000" algn="tl">
                    <a:srgbClr val="000000">
                      <a:alpha val="43137"/>
                    </a:srgbClr>
                  </a:outerShdw>
                </a:effectLst>
              </a:rPr>
              <a:t>. </a:t>
            </a:r>
            <a:r>
              <a:rPr sz="2200" b="1" dirty="0">
                <a:solidFill>
                  <a:schemeClr val="tx1"/>
                </a:solidFill>
              </a:rPr>
              <a:t>The surface is uneven kidney. </a:t>
            </a:r>
            <a:r>
              <a:rPr sz="2200" b="1" dirty="0" err="1">
                <a:solidFill>
                  <a:schemeClr val="tx1"/>
                </a:solidFill>
              </a:rPr>
              <a:t>Pyelocaliceal</a:t>
            </a:r>
            <a:r>
              <a:rPr sz="2200" b="1" dirty="0">
                <a:solidFill>
                  <a:schemeClr val="tx1"/>
                </a:solidFill>
              </a:rPr>
              <a:t> system expanded. "</a:t>
            </a:r>
            <a:r>
              <a:rPr sz="2200" b="1" dirty="0" err="1">
                <a:solidFill>
                  <a:schemeClr val="tx1"/>
                </a:solidFill>
              </a:rPr>
              <a:t>Thyroidization</a:t>
            </a:r>
            <a:r>
              <a:rPr sz="2200" b="1" dirty="0">
                <a:solidFill>
                  <a:schemeClr val="tx1"/>
                </a:solidFill>
              </a:rPr>
              <a:t>" tubules in the </a:t>
            </a:r>
            <a:r>
              <a:rPr sz="2200" b="1" dirty="0" smtClean="0">
                <a:solidFill>
                  <a:schemeClr val="tx1"/>
                </a:solidFill>
              </a:rPr>
              <a:t>cortex</a:t>
            </a:r>
            <a:r>
              <a:rPr lang="ru-RU" sz="2200" b="1" dirty="0" smtClean="0">
                <a:solidFill>
                  <a:schemeClr val="tx1"/>
                </a:solidFill>
              </a:rPr>
              <a:t>.</a:t>
            </a:r>
            <a:endParaRPr lang="ru-RU" sz="2200" b="1" dirty="0">
              <a:solidFill>
                <a:schemeClr val="tx1"/>
              </a:solidFill>
            </a:endParaRPr>
          </a:p>
        </p:txBody>
      </p:sp>
      <p:pic>
        <p:nvPicPr>
          <p:cNvPr id="25604" name="Picture 4" descr="C:\Users\Василий\Desktop\Изображение 014.jpg"/>
          <p:cNvPicPr>
            <a:picLocks noChangeAspect="1" noChangeArrowheads="1"/>
          </p:cNvPicPr>
          <p:nvPr/>
        </p:nvPicPr>
        <p:blipFill>
          <a:blip r:embed="rId3" cstate="print">
            <a:extLst/>
          </a:blip>
          <a:srcRect/>
          <a:stretch>
            <a:fillRect/>
          </a:stretch>
        </p:blipFill>
        <p:spPr bwMode="auto">
          <a:xfrm>
            <a:off x="4953000" y="3429000"/>
            <a:ext cx="3900632" cy="2895600"/>
          </a:xfrm>
          <a:prstGeom prst="rect">
            <a:avLst/>
          </a:prstGeom>
          <a:noFill/>
          <a:effectLst>
            <a:outerShdw blurRad="50800" dist="38100" dir="2700000" algn="tl" rotWithShape="0">
              <a:prstClr val="black">
                <a:alpha val="40000"/>
              </a:prstClr>
            </a:outerShdw>
          </a:effectLst>
          <a:scene3d>
            <a:camera prst="orthographicFront"/>
            <a:lightRig rig="threePt" dir="t"/>
          </a:scene3d>
          <a:sp3d>
            <a:bevelB/>
          </a:sp3d>
          <a:extLst/>
        </p:spPr>
      </p:pic>
    </p:spTree>
    <p:extLst>
      <p:ext uri="{BB962C8B-B14F-4D97-AF65-F5344CB8AC3E}">
        <p14:creationId xmlns:p14="http://schemas.microsoft.com/office/powerpoint/2010/main" val="12864569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7" descr="picture"/>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85925"/>
            <a:ext cx="8229600" cy="4867275"/>
          </a:xfrm>
          <a:prstGeom prst="rect">
            <a:avLst/>
          </a:prstGeom>
          <a:solidFill>
            <a:srgbClr val="FFFFFF"/>
          </a:solidFill>
          <a:ln w="9525">
            <a:solidFill>
              <a:srgbClr val="000000"/>
            </a:solidFill>
            <a:round/>
            <a:headEnd/>
            <a:tailEnd/>
          </a:ln>
        </p:spPr>
      </p:pic>
      <p:sp>
        <p:nvSpPr>
          <p:cNvPr id="26627" name="Rectangle 8"/>
          <p:cNvSpPr>
            <a:spLocks noChangeArrowheads="1"/>
          </p:cNvSpPr>
          <p:nvPr/>
        </p:nvSpPr>
        <p:spPr bwMode="auto">
          <a:xfrm>
            <a:off x="0" y="177800"/>
            <a:ext cx="8915400" cy="1508125"/>
          </a:xfrm>
          <a:prstGeom prst="rect">
            <a:avLst/>
          </a:prstGeom>
          <a:noFill/>
          <a:ln>
            <a:noFill/>
          </a:ln>
          <a:extLst/>
        </p:spPr>
        <p:txBody>
          <a:bodyPr>
            <a:spAutoFit/>
          </a:bodyPr>
          <a:lstStyle/>
          <a:p>
            <a:pPr lvl="1">
              <a:defRPr/>
            </a:pPr>
            <a:r>
              <a:rPr lang="en-US" sz="2600" b="1" dirty="0">
                <a:solidFill>
                  <a:srgbClr val="FFFF00"/>
                </a:solidFill>
                <a:effectLst>
                  <a:outerShdw blurRad="38100" dist="38100" dir="2700000" algn="tl">
                    <a:srgbClr val="000000">
                      <a:alpha val="43137"/>
                    </a:srgbClr>
                  </a:outerShdw>
                </a:effectLst>
              </a:rPr>
              <a:t>Chronic pyelonephritis</a:t>
            </a:r>
            <a:r>
              <a:rPr lang="ru-RU" sz="2600" b="1" dirty="0">
                <a:solidFill>
                  <a:srgbClr val="FFFF00"/>
                </a:solidFill>
                <a:effectLst>
                  <a:outerShdw blurRad="38100" dist="38100" dir="2700000" algn="tl">
                    <a:srgbClr val="000000">
                      <a:alpha val="43137"/>
                    </a:srgbClr>
                  </a:outerShdw>
                </a:effectLst>
              </a:rPr>
              <a:t>.</a:t>
            </a:r>
            <a:r>
              <a:rPr lang="ru-RU" sz="2600" b="1" dirty="0">
                <a:solidFill>
                  <a:srgbClr val="FFFF00"/>
                </a:solidFill>
                <a:effectLst>
                  <a:outerShdw blurRad="38100" dist="38100" dir="2700000" algn="tl">
                    <a:srgbClr val="000000">
                      <a:alpha val="43137"/>
                    </a:srgbClr>
                  </a:outerShdw>
                </a:effectLst>
                <a:latin typeface="Arial" charset="0"/>
              </a:rPr>
              <a:t> </a:t>
            </a:r>
            <a:r>
              <a:rPr lang="en-US" sz="2200" dirty="0">
                <a:latin typeface="Arial" charset="0"/>
              </a:rPr>
              <a:t>Some tubules constricted, most expanded, filled with colloid-cylinder (1).  In the interstitial diffuse sclerosis, focal and diffuse </a:t>
            </a:r>
            <a:r>
              <a:rPr lang="en-US" sz="2200" dirty="0" err="1">
                <a:latin typeface="Arial" charset="0"/>
              </a:rPr>
              <a:t>lymphohistiocytic</a:t>
            </a:r>
            <a:r>
              <a:rPr lang="en-US" sz="2200" dirty="0">
                <a:latin typeface="Arial" charset="0"/>
              </a:rPr>
              <a:t> infiltrate with admixture of neutrophils (2).</a:t>
            </a:r>
            <a:r>
              <a:rPr lang="ru-RU" sz="2200" dirty="0">
                <a:latin typeface="Arial" charset="0"/>
              </a:rPr>
              <a:t> </a:t>
            </a:r>
            <a:r>
              <a:rPr lang="en-US" sz="2200" dirty="0">
                <a:latin typeface="Arial" charset="0"/>
              </a:rPr>
              <a:t>Severe </a:t>
            </a:r>
            <a:r>
              <a:rPr lang="en-US" sz="2200" dirty="0" err="1">
                <a:latin typeface="Arial" charset="0"/>
              </a:rPr>
              <a:t>periglomerular</a:t>
            </a:r>
            <a:r>
              <a:rPr lang="en-US" sz="2200" dirty="0">
                <a:latin typeface="Arial" charset="0"/>
              </a:rPr>
              <a:t> sclerosis (3).</a:t>
            </a:r>
            <a:endParaRPr lang="ru-RU" sz="2200" dirty="0">
              <a:latin typeface="Arial" charset="0"/>
            </a:endParaRPr>
          </a:p>
        </p:txBody>
      </p:sp>
    </p:spTree>
    <p:extLst>
      <p:ext uri="{BB962C8B-B14F-4D97-AF65-F5344CB8AC3E}">
        <p14:creationId xmlns:p14="http://schemas.microsoft.com/office/powerpoint/2010/main" val="16928082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5"/>
          <p:cNvSpPr txBox="1">
            <a:spLocks/>
          </p:cNvSpPr>
          <p:nvPr/>
        </p:nvSpPr>
        <p:spPr>
          <a:xfrm>
            <a:off x="533400" y="381000"/>
            <a:ext cx="8153400" cy="5410200"/>
          </a:xfrm>
          <a:prstGeom prst="rect">
            <a:avLst/>
          </a:prstGeom>
        </p:spPr>
        <p:txBody>
          <a:bodyPr>
            <a:normAutofit/>
          </a:bodyPr>
          <a:lstStyle>
            <a:lvl1pPr marL="273050" indent="-273050" algn="l" rtl="0" fontAlgn="base">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fontAlgn="base">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fontAlgn="base">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fontAlgn="base">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fontAlgn="base">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gn="ctr" fontAlgn="auto">
              <a:spcAft>
                <a:spcPts val="0"/>
              </a:spcAft>
              <a:buFont typeface="Wingdings 2"/>
              <a:buNone/>
              <a:defRPr/>
            </a:pPr>
            <a:r>
              <a:rPr lang="en-US" sz="3300" b="1" dirty="0">
                <a:solidFill>
                  <a:srgbClr val="FFFF00"/>
                </a:solidFill>
                <a:effectLst>
                  <a:outerShdw blurRad="38100" dist="38100" dir="2700000" algn="tl">
                    <a:srgbClr val="000000">
                      <a:alpha val="43137"/>
                    </a:srgbClr>
                  </a:outerShdw>
                </a:effectLst>
              </a:rPr>
              <a:t>Outcomes of chronic </a:t>
            </a:r>
            <a:r>
              <a:rPr lang="en-US" sz="3300" b="1" dirty="0" smtClean="0">
                <a:solidFill>
                  <a:srgbClr val="FFFF00"/>
                </a:solidFill>
                <a:effectLst>
                  <a:outerShdw blurRad="38100" dist="38100" dir="2700000" algn="tl">
                    <a:srgbClr val="000000">
                      <a:alpha val="43137"/>
                    </a:srgbClr>
                  </a:outerShdw>
                </a:effectLst>
              </a:rPr>
              <a:t>pyelonephritis</a:t>
            </a:r>
          </a:p>
          <a:p>
            <a:pPr marL="0" indent="0" algn="ctr" fontAlgn="auto">
              <a:spcAft>
                <a:spcPts val="0"/>
              </a:spcAft>
              <a:buFont typeface="Wingdings 2"/>
              <a:buNone/>
              <a:defRPr/>
            </a:pPr>
            <a:endParaRPr lang="ru-RU" sz="3300" b="1" dirty="0" smtClean="0">
              <a:solidFill>
                <a:srgbClr val="FFFF00"/>
              </a:solidFill>
              <a:effectLst>
                <a:outerShdw blurRad="38100" dist="38100" dir="2700000" algn="tl">
                  <a:srgbClr val="000000">
                    <a:alpha val="43137"/>
                  </a:srgbClr>
                </a:outerShdw>
              </a:effectLst>
            </a:endParaRPr>
          </a:p>
          <a:p>
            <a:pPr marL="514350" indent="-514350" algn="just" fontAlgn="auto">
              <a:spcAft>
                <a:spcPts val="0"/>
              </a:spcAft>
              <a:buFont typeface="+mj-lt"/>
              <a:buAutoNum type="arabicPeriod"/>
              <a:defRPr/>
            </a:pPr>
            <a:r>
              <a:rPr lang="en-US" sz="3200" b="1" dirty="0" smtClean="0">
                <a:effectLst>
                  <a:outerShdw blurRad="38100" dist="38100" dir="2700000" algn="tl">
                    <a:srgbClr val="000000">
                      <a:alpha val="43137"/>
                    </a:srgbClr>
                  </a:outerShdw>
                </a:effectLst>
              </a:rPr>
              <a:t>Convalescence</a:t>
            </a:r>
            <a:r>
              <a:rPr lang="ru-RU" sz="3200" b="1" dirty="0" smtClean="0">
                <a:effectLst>
                  <a:outerShdw blurRad="38100" dist="38100" dir="2700000" algn="tl">
                    <a:srgbClr val="000000">
                      <a:alpha val="43137"/>
                    </a:srgbClr>
                  </a:outerShdw>
                </a:effectLst>
              </a:rPr>
              <a:t> </a:t>
            </a:r>
            <a:r>
              <a:rPr lang="ru-RU" sz="2800" dirty="0" smtClean="0"/>
              <a:t>(</a:t>
            </a:r>
            <a:r>
              <a:rPr lang="en-US" sz="2800" dirty="0"/>
              <a:t>rare in the early diagnosis and lengthy therapy</a:t>
            </a:r>
            <a:r>
              <a:rPr lang="ru-RU" sz="2800" dirty="0" smtClean="0"/>
              <a:t>)</a:t>
            </a:r>
          </a:p>
          <a:p>
            <a:pPr marL="514350" indent="-514350" algn="just" fontAlgn="auto">
              <a:spcAft>
                <a:spcPts val="0"/>
              </a:spcAft>
              <a:buFont typeface="+mj-lt"/>
              <a:buAutoNum type="arabicPeriod"/>
              <a:defRPr/>
            </a:pPr>
            <a:r>
              <a:rPr lang="en-US" sz="3200" b="1" dirty="0">
                <a:effectLst>
                  <a:outerShdw blurRad="38100" dist="38100" dir="2700000" algn="tl">
                    <a:srgbClr val="000000">
                      <a:alpha val="43137"/>
                    </a:srgbClr>
                  </a:outerShdw>
                </a:effectLst>
              </a:rPr>
              <a:t>The development of complications</a:t>
            </a:r>
            <a:r>
              <a:rPr lang="ru-RU" sz="3200" b="1" dirty="0" smtClean="0">
                <a:effectLst>
                  <a:outerShdw blurRad="38100" dist="38100" dir="2700000" algn="tl">
                    <a:srgbClr val="000000">
                      <a:alpha val="43137"/>
                    </a:srgbClr>
                  </a:outerShdw>
                </a:effectLst>
              </a:rPr>
              <a:t> </a:t>
            </a:r>
            <a:r>
              <a:rPr lang="ru-RU" sz="2800" dirty="0" smtClean="0"/>
              <a:t>(</a:t>
            </a:r>
            <a:r>
              <a:rPr lang="en-US" sz="2800" dirty="0"/>
              <a:t>the same as in acute pyelonephritis</a:t>
            </a:r>
            <a:r>
              <a:rPr lang="ru-RU" sz="2800" dirty="0" smtClean="0"/>
              <a:t>)</a:t>
            </a:r>
            <a:endParaRPr lang="ru-RU" sz="2800" dirty="0"/>
          </a:p>
          <a:p>
            <a:pPr marL="514350" indent="-514350" algn="just" fontAlgn="auto">
              <a:spcAft>
                <a:spcPts val="0"/>
              </a:spcAft>
              <a:buFont typeface="+mj-lt"/>
              <a:buAutoNum type="arabicPeriod"/>
              <a:defRPr/>
            </a:pPr>
            <a:r>
              <a:rPr lang="en-US" sz="3200" b="1" dirty="0" err="1">
                <a:effectLst>
                  <a:outerShdw blurRad="38100" dist="38100" dir="2700000" algn="tl">
                    <a:srgbClr val="000000">
                      <a:alpha val="43137"/>
                    </a:srgbClr>
                  </a:outerShdw>
                </a:effectLst>
              </a:rPr>
              <a:t>Pyelonephritiс</a:t>
            </a:r>
            <a:r>
              <a:rPr lang="en-US" sz="3200" b="1" dirty="0">
                <a:effectLst>
                  <a:outerShdw blurRad="38100" dist="38100" dir="2700000" algn="tl">
                    <a:srgbClr val="000000">
                      <a:alpha val="43137"/>
                    </a:srgbClr>
                  </a:outerShdw>
                </a:effectLst>
              </a:rPr>
              <a:t> contracted kidney and </a:t>
            </a:r>
            <a:r>
              <a:rPr lang="en-US" sz="3200" b="1" dirty="0" smtClean="0">
                <a:effectLst>
                  <a:outerShdw blurRad="38100" dist="38100" dir="2700000" algn="tl">
                    <a:srgbClr val="000000">
                      <a:alpha val="43137"/>
                    </a:srgbClr>
                  </a:outerShdw>
                </a:effectLst>
              </a:rPr>
              <a:t>chronic renal insufficiency</a:t>
            </a:r>
          </a:p>
          <a:p>
            <a:pPr marL="514350" indent="-514350" algn="just" fontAlgn="auto">
              <a:spcAft>
                <a:spcPts val="0"/>
              </a:spcAft>
              <a:buFont typeface="+mj-lt"/>
              <a:buAutoNum type="arabicPeriod"/>
              <a:defRPr/>
            </a:pPr>
            <a:r>
              <a:rPr lang="en-US" sz="3200" b="1" dirty="0">
                <a:effectLst>
                  <a:outerShdw blurRad="38100" dist="38100" dir="2700000" algn="tl">
                    <a:srgbClr val="000000">
                      <a:alpha val="43137"/>
                    </a:srgbClr>
                  </a:outerShdw>
                </a:effectLst>
              </a:rPr>
              <a:t>Death from </a:t>
            </a:r>
            <a:r>
              <a:rPr lang="en-US" sz="3200" b="1" dirty="0" smtClean="0">
                <a:effectLst>
                  <a:outerShdw blurRad="38100" dist="38100" dir="2700000" algn="tl">
                    <a:srgbClr val="000000">
                      <a:alpha val="43137"/>
                    </a:srgbClr>
                  </a:outerShdw>
                </a:effectLst>
              </a:rPr>
              <a:t>complications </a:t>
            </a:r>
            <a:r>
              <a:rPr lang="en-US" sz="3200" b="1" dirty="0">
                <a:effectLst>
                  <a:outerShdw blurRad="38100" dist="38100" dir="2700000" algn="tl">
                    <a:srgbClr val="000000">
                      <a:alpha val="43137"/>
                    </a:srgbClr>
                  </a:outerShdw>
                </a:effectLst>
              </a:rPr>
              <a:t>and </a:t>
            </a:r>
            <a:r>
              <a:rPr lang="en-US" sz="3200" b="1" dirty="0" smtClean="0">
                <a:effectLst>
                  <a:outerShdw blurRad="38100" dist="38100" dir="2700000" algn="tl">
                    <a:srgbClr val="000000">
                      <a:alpha val="43137"/>
                    </a:srgbClr>
                  </a:outerShdw>
                </a:effectLst>
              </a:rPr>
              <a:t>chronic renal </a:t>
            </a:r>
            <a:r>
              <a:rPr lang="en-US" sz="3200" b="1" dirty="0">
                <a:effectLst>
                  <a:outerShdw blurRad="38100" dist="38100" dir="2700000" algn="tl">
                    <a:srgbClr val="000000">
                      <a:alpha val="43137"/>
                    </a:srgbClr>
                  </a:outerShdw>
                </a:effectLst>
              </a:rPr>
              <a:t>insufficiency</a:t>
            </a:r>
          </a:p>
        </p:txBody>
      </p:sp>
    </p:spTree>
    <p:extLst>
      <p:ext uri="{BB962C8B-B14F-4D97-AF65-F5344CB8AC3E}">
        <p14:creationId xmlns:p14="http://schemas.microsoft.com/office/powerpoint/2010/main" val="22679190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81000" y="2057400"/>
            <a:ext cx="8534400" cy="1938338"/>
          </a:xfrm>
          <a:prstGeom prst="rect">
            <a:avLst/>
          </a:prstGeom>
        </p:spPr>
        <p:txBody>
          <a:bodyPr>
            <a:spAutoFit/>
          </a:bodyPr>
          <a:lstStyle/>
          <a:p>
            <a:pPr>
              <a:defRPr/>
            </a:pPr>
            <a:r>
              <a:rPr lang="en-US" sz="40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Urolithiasis </a:t>
            </a:r>
            <a:r>
              <a:rPr lang="ru-RU" sz="4000" dirty="0">
                <a:latin typeface="Times New Roman" pitchFamily="18" charset="0"/>
                <a:cs typeface="Times New Roman" pitchFamily="18" charset="0"/>
              </a:rPr>
              <a:t>— </a:t>
            </a:r>
            <a:r>
              <a:rPr lang="en-US" sz="4000" dirty="0">
                <a:latin typeface="Times New Roman" pitchFamily="18" charset="0"/>
                <a:cs typeface="Times New Roman" pitchFamily="18" charset="0"/>
              </a:rPr>
              <a:t>disease to form in the urinary tract calculi (stones), formed from the components of the urine.</a:t>
            </a:r>
            <a:endParaRPr lang="ru-RU" sz="4000" dirty="0">
              <a:latin typeface="Times New Roman" pitchFamily="18" charset="0"/>
              <a:cs typeface="Times New Roman" pitchFamily="18" charset="0"/>
            </a:endParaRPr>
          </a:p>
        </p:txBody>
      </p:sp>
    </p:spTree>
    <p:extLst>
      <p:ext uri="{BB962C8B-B14F-4D97-AF65-F5344CB8AC3E}">
        <p14:creationId xmlns:p14="http://schemas.microsoft.com/office/powerpoint/2010/main" val="34260734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8"/>
          <p:cNvSpPr>
            <a:spLocks noChangeArrowheads="1"/>
          </p:cNvSpPr>
          <p:nvPr/>
        </p:nvSpPr>
        <p:spPr bwMode="auto">
          <a:xfrm>
            <a:off x="152400" y="23813"/>
            <a:ext cx="8839200" cy="6894512"/>
          </a:xfrm>
          <a:prstGeom prst="rect">
            <a:avLst/>
          </a:prstGeom>
          <a:noFill/>
          <a:ln>
            <a:noFill/>
          </a:ln>
          <a:extLst/>
        </p:spPr>
        <p:txBody>
          <a:bodyPr>
            <a:spAutoFit/>
          </a:bodyPr>
          <a:lstStyle/>
          <a:p>
            <a:pPr algn="ctr">
              <a:spcAft>
                <a:spcPts val="0"/>
              </a:spcAft>
              <a:defRPr/>
            </a:pPr>
            <a:r>
              <a:rPr lang="ru-RU" sz="2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Common causes of stone formation</a:t>
            </a:r>
            <a:r>
              <a:rPr lang="ru-RU" sz="2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t>
            </a:r>
          </a:p>
          <a:p>
            <a:pPr marL="285750" indent="-200025">
              <a:spcAft>
                <a:spcPts val="0"/>
              </a:spcAft>
              <a:buFont typeface="Arial" pitchFamily="34" charset="0"/>
              <a:buChar char="•"/>
              <a:defRPr/>
            </a:pPr>
            <a:r>
              <a:rPr lang="en-US" sz="2600" b="1" dirty="0">
                <a:latin typeface="Times New Roman" pitchFamily="18" charset="0"/>
                <a:cs typeface="Times New Roman" pitchFamily="18" charset="0"/>
              </a:rPr>
              <a:t>congenital and acquired metabolic disorders</a:t>
            </a:r>
            <a:r>
              <a:rPr lang="en-US" sz="2600" dirty="0">
                <a:latin typeface="Times New Roman" pitchFamily="18" charset="0"/>
                <a:cs typeface="Times New Roman" pitchFamily="18" charset="0"/>
              </a:rPr>
              <a:t> (primarily mineral metabolism, acid-base balance);</a:t>
            </a:r>
          </a:p>
          <a:p>
            <a:pPr marL="285750" indent="-200025">
              <a:spcAft>
                <a:spcPts val="0"/>
              </a:spcAft>
              <a:buFont typeface="Arial" pitchFamily="34" charset="0"/>
              <a:buChar char="•"/>
              <a:defRPr/>
            </a:pPr>
            <a:r>
              <a:rPr lang="en-US" sz="2600" b="1" dirty="0">
                <a:latin typeface="Times New Roman" pitchFamily="18" charset="0"/>
                <a:cs typeface="Times New Roman" pitchFamily="18" charset="0"/>
              </a:rPr>
              <a:t>the nature of power </a:t>
            </a:r>
            <a:r>
              <a:rPr lang="en-US" sz="2600" dirty="0">
                <a:latin typeface="Times New Roman" pitchFamily="18" charset="0"/>
                <a:cs typeface="Times New Roman" pitchFamily="18" charset="0"/>
              </a:rPr>
              <a:t>(the predominance of carbohydrates and animal protein);</a:t>
            </a:r>
          </a:p>
          <a:p>
            <a:pPr marL="285750" indent="-200025">
              <a:spcAft>
                <a:spcPts val="0"/>
              </a:spcAft>
              <a:buFont typeface="Arial" pitchFamily="34" charset="0"/>
              <a:buChar char="•"/>
              <a:defRPr/>
            </a:pPr>
            <a:r>
              <a:rPr lang="en-US" sz="2600" b="1" dirty="0">
                <a:latin typeface="Times New Roman" pitchFamily="18" charset="0"/>
                <a:cs typeface="Times New Roman" pitchFamily="18" charset="0"/>
              </a:rPr>
              <a:t>mineral composition of drinking water </a:t>
            </a:r>
            <a:r>
              <a:rPr lang="en-US" sz="2600" dirty="0">
                <a:latin typeface="Times New Roman" pitchFamily="18" charset="0"/>
                <a:cs typeface="Times New Roman" pitchFamily="18" charset="0"/>
              </a:rPr>
              <a:t>(endemic nephrolithiasis);</a:t>
            </a:r>
          </a:p>
          <a:p>
            <a:pPr marL="285750" indent="-200025">
              <a:spcAft>
                <a:spcPts val="0"/>
              </a:spcAft>
              <a:buFont typeface="Arial" pitchFamily="34" charset="0"/>
              <a:buChar char="•"/>
              <a:defRPr/>
            </a:pPr>
            <a:r>
              <a:rPr lang="en-US" sz="2600" b="1" dirty="0">
                <a:latin typeface="Times New Roman" pitchFamily="18" charset="0"/>
                <a:cs typeface="Times New Roman" pitchFamily="18" charset="0"/>
              </a:rPr>
              <a:t>dysregulated metabolism </a:t>
            </a:r>
            <a:r>
              <a:rPr lang="en-US" sz="2600" dirty="0">
                <a:latin typeface="Times New Roman" pitchFamily="18" charset="0"/>
                <a:cs typeface="Times New Roman" pitchFamily="18" charset="0"/>
              </a:rPr>
              <a:t>(hyperparathyroidism);</a:t>
            </a:r>
          </a:p>
          <a:p>
            <a:pPr marL="285750" indent="-200025">
              <a:spcAft>
                <a:spcPts val="0"/>
              </a:spcAft>
              <a:buFont typeface="Arial" pitchFamily="34" charset="0"/>
              <a:buChar char="•"/>
              <a:defRPr/>
            </a:pPr>
            <a:r>
              <a:rPr lang="en-US" sz="2600" b="1" dirty="0">
                <a:latin typeface="Times New Roman" pitchFamily="18" charset="0"/>
                <a:cs typeface="Times New Roman" pitchFamily="18" charset="0"/>
              </a:rPr>
              <a:t>lack of vitamins </a:t>
            </a:r>
            <a:r>
              <a:rPr lang="en-US" sz="2600" dirty="0">
                <a:latin typeface="Times New Roman" pitchFamily="18" charset="0"/>
                <a:cs typeface="Times New Roman" pitchFamily="18" charset="0"/>
              </a:rPr>
              <a:t>(vitamin deficiency A)</a:t>
            </a:r>
            <a:r>
              <a:rPr lang="ru-RU" sz="2600" dirty="0">
                <a:latin typeface="Times New Roman" pitchFamily="18" charset="0"/>
                <a:cs typeface="Times New Roman" pitchFamily="18" charset="0"/>
              </a:rPr>
              <a:t>;</a:t>
            </a:r>
            <a:endParaRPr lang="en-US" sz="2600" dirty="0">
              <a:latin typeface="Times New Roman" pitchFamily="18" charset="0"/>
              <a:cs typeface="Times New Roman" pitchFamily="18" charset="0"/>
            </a:endParaRPr>
          </a:p>
          <a:p>
            <a:pPr marL="285750" indent="-200025">
              <a:spcAft>
                <a:spcPts val="0"/>
              </a:spcAft>
              <a:buFont typeface="Arial" pitchFamily="34" charset="0"/>
              <a:buChar char="•"/>
              <a:defRPr/>
            </a:pPr>
            <a:r>
              <a:rPr lang="en-US" sz="2600" b="1" dirty="0">
                <a:latin typeface="Times New Roman" pitchFamily="18" charset="0"/>
                <a:cs typeface="Times New Roman" pitchFamily="18" charset="0"/>
              </a:rPr>
              <a:t>excess vitamins </a:t>
            </a:r>
            <a:r>
              <a:rPr lang="en-US" sz="2600" dirty="0">
                <a:latin typeface="Times New Roman" pitchFamily="18" charset="0"/>
                <a:cs typeface="Times New Roman" pitchFamily="18" charset="0"/>
              </a:rPr>
              <a:t>(</a:t>
            </a:r>
            <a:r>
              <a:rPr lang="en-US" sz="2600" dirty="0" err="1">
                <a:latin typeface="Times New Roman" pitchFamily="18" charset="0"/>
                <a:cs typeface="Times New Roman" pitchFamily="18" charset="0"/>
              </a:rPr>
              <a:t>hypervitaminosis</a:t>
            </a:r>
            <a:r>
              <a:rPr lang="en-US" sz="2600" dirty="0">
                <a:latin typeface="Times New Roman" pitchFamily="18" charset="0"/>
                <a:cs typeface="Times New Roman" pitchFamily="18" charset="0"/>
              </a:rPr>
              <a:t> D)</a:t>
            </a:r>
          </a:p>
          <a:p>
            <a:pPr marL="85725" algn="ctr">
              <a:spcAft>
                <a:spcPts val="0"/>
              </a:spcAft>
              <a:defRPr/>
            </a:pPr>
            <a:r>
              <a:rPr lang="en-US" sz="2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Local causes of stone formation</a:t>
            </a:r>
            <a:r>
              <a:rPr lang="ru-RU" sz="2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t>
            </a:r>
          </a:p>
          <a:p>
            <a:pPr marL="285750" indent="-200025">
              <a:spcAft>
                <a:spcPts val="0"/>
              </a:spcAft>
              <a:buFont typeface="Arial" pitchFamily="34" charset="0"/>
              <a:buChar char="•"/>
              <a:defRPr/>
            </a:pPr>
            <a:r>
              <a:rPr lang="en-US" sz="2600" b="1" dirty="0">
                <a:latin typeface="Times New Roman" pitchFamily="18" charset="0"/>
                <a:cs typeface="Times New Roman" pitchFamily="18" charset="0"/>
              </a:rPr>
              <a:t>violation of </a:t>
            </a:r>
            <a:r>
              <a:rPr lang="en-US" sz="2600" b="1" dirty="0" err="1">
                <a:latin typeface="Times New Roman" pitchFamily="18" charset="0"/>
                <a:cs typeface="Times New Roman" pitchFamily="18" charset="0"/>
              </a:rPr>
              <a:t>urodynamics</a:t>
            </a:r>
            <a:r>
              <a:rPr lang="en-US" sz="2600" b="1" dirty="0">
                <a:latin typeface="Times New Roman" pitchFamily="18" charset="0"/>
                <a:cs typeface="Times New Roman" pitchFamily="18" charset="0"/>
              </a:rPr>
              <a:t> </a:t>
            </a:r>
            <a:r>
              <a:rPr lang="en-US" sz="2600" dirty="0">
                <a:latin typeface="Times New Roman" pitchFamily="18" charset="0"/>
                <a:cs typeface="Times New Roman" pitchFamily="18" charset="0"/>
              </a:rPr>
              <a:t>(slowing of renal blood flow, urine stagnation);</a:t>
            </a:r>
          </a:p>
          <a:p>
            <a:pPr marL="285750" indent="-200025">
              <a:spcAft>
                <a:spcPts val="0"/>
              </a:spcAft>
              <a:buFont typeface="Arial" pitchFamily="34" charset="0"/>
              <a:buChar char="•"/>
              <a:defRPr/>
            </a:pPr>
            <a:r>
              <a:rPr lang="en-US" sz="2600" b="1" dirty="0">
                <a:latin typeface="Times New Roman" pitchFamily="18" charset="0"/>
                <a:cs typeface="Times New Roman" pitchFamily="18" charset="0"/>
              </a:rPr>
              <a:t>inflammation of the urinary tract, </a:t>
            </a:r>
            <a:r>
              <a:rPr lang="en-US" sz="2600" b="1" dirty="0" err="1">
                <a:latin typeface="Times New Roman" pitchFamily="18" charset="0"/>
                <a:cs typeface="Times New Roman" pitchFamily="18" charset="0"/>
              </a:rPr>
              <a:t>tubulopathy</a:t>
            </a:r>
            <a:r>
              <a:rPr lang="en-US" sz="2600" b="1" dirty="0">
                <a:latin typeface="Times New Roman" pitchFamily="18" charset="0"/>
                <a:cs typeface="Times New Roman" pitchFamily="18" charset="0"/>
              </a:rPr>
              <a:t> </a:t>
            </a:r>
            <a:r>
              <a:rPr lang="en-US" sz="2600" dirty="0">
                <a:latin typeface="Times New Roman" pitchFamily="18" charset="0"/>
                <a:cs typeface="Times New Roman" pitchFamily="18" charset="0"/>
              </a:rPr>
              <a:t>(</a:t>
            </a:r>
            <a:r>
              <a:rPr lang="en-US" sz="2600" dirty="0" err="1">
                <a:latin typeface="Times New Roman" pitchFamily="18" charset="0"/>
                <a:cs typeface="Times New Roman" pitchFamily="18" charset="0"/>
              </a:rPr>
              <a:t>oksalaturiya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phosphaturia</a:t>
            </a:r>
            <a:r>
              <a:rPr lang="en-US" sz="2600" dirty="0">
                <a:latin typeface="Times New Roman" pitchFamily="18" charset="0"/>
                <a:cs typeface="Times New Roman" pitchFamily="18" charset="0"/>
              </a:rPr>
              <a:t>, etc.);</a:t>
            </a:r>
          </a:p>
          <a:p>
            <a:pPr marL="285750" indent="-200025">
              <a:spcAft>
                <a:spcPts val="0"/>
              </a:spcAft>
              <a:buFont typeface="Arial" pitchFamily="34" charset="0"/>
              <a:buChar char="•"/>
              <a:defRPr/>
            </a:pPr>
            <a:r>
              <a:rPr lang="en-US" sz="2600" b="1" dirty="0">
                <a:latin typeface="Times New Roman" pitchFamily="18" charset="0"/>
                <a:cs typeface="Times New Roman" pitchFamily="18" charset="0"/>
              </a:rPr>
              <a:t>changes in </a:t>
            </a:r>
            <a:r>
              <a:rPr lang="en-US" sz="2600" b="1" dirty="0" err="1">
                <a:latin typeface="Times New Roman" pitchFamily="18" charset="0"/>
                <a:cs typeface="Times New Roman" pitchFamily="18" charset="0"/>
              </a:rPr>
              <a:t>physico</a:t>
            </a:r>
            <a:r>
              <a:rPr lang="en-US" sz="2600" b="1" dirty="0">
                <a:latin typeface="Times New Roman" pitchFamily="18" charset="0"/>
                <a:cs typeface="Times New Roman" pitchFamily="18" charset="0"/>
              </a:rPr>
              <a:t>-chemical state of urine </a:t>
            </a:r>
            <a:r>
              <a:rPr lang="en-US" sz="2600" dirty="0">
                <a:latin typeface="Times New Roman" pitchFamily="18" charset="0"/>
                <a:cs typeface="Times New Roman" pitchFamily="18" charset="0"/>
              </a:rPr>
              <a:t>(increased salt concentration, pH change, colloidal equilibrium).</a:t>
            </a:r>
            <a:endParaRPr lang="ru-RU" sz="2600" dirty="0">
              <a:latin typeface="Times New Roman" pitchFamily="18" charset="0"/>
              <a:cs typeface="Times New Roman" pitchFamily="18" charset="0"/>
            </a:endParaRPr>
          </a:p>
        </p:txBody>
      </p:sp>
    </p:spTree>
    <p:extLst>
      <p:ext uri="{BB962C8B-B14F-4D97-AF65-F5344CB8AC3E}">
        <p14:creationId xmlns:p14="http://schemas.microsoft.com/office/powerpoint/2010/main" val="27122115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8"/>
          <p:cNvSpPr>
            <a:spLocks noChangeArrowheads="1"/>
          </p:cNvSpPr>
          <p:nvPr/>
        </p:nvSpPr>
        <p:spPr bwMode="auto">
          <a:xfrm>
            <a:off x="228600" y="228600"/>
            <a:ext cx="8686800" cy="6381750"/>
          </a:xfrm>
          <a:prstGeom prst="rect">
            <a:avLst/>
          </a:prstGeom>
          <a:noFill/>
          <a:ln>
            <a:noFill/>
          </a:ln>
          <a:extLst/>
        </p:spPr>
        <p:txBody>
          <a:bodyPr>
            <a:spAutoFit/>
          </a:bodyPr>
          <a:lstStyle/>
          <a:p>
            <a:pPr algn="ctr">
              <a:spcAft>
                <a:spcPts val="1000"/>
              </a:spcAft>
              <a:defRPr/>
            </a:pPr>
            <a:r>
              <a:rPr lang="en-US" sz="32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Factors predisposing to urolithiasis</a:t>
            </a:r>
          </a:p>
          <a:p>
            <a:pPr algn="just">
              <a:spcAft>
                <a:spcPts val="1000"/>
              </a:spcAft>
              <a:defRPr/>
            </a:pPr>
            <a:r>
              <a:rPr lang="en-US" sz="3000" b="1" u="sng" dirty="0">
                <a:effectLst>
                  <a:outerShdw blurRad="38100" dist="38100" dir="2700000" algn="tl">
                    <a:srgbClr val="000000">
                      <a:alpha val="43137"/>
                    </a:srgbClr>
                  </a:outerShdw>
                </a:effectLst>
                <a:latin typeface="Times New Roman" pitchFamily="18" charset="0"/>
                <a:cs typeface="Times New Roman" pitchFamily="18" charset="0"/>
              </a:rPr>
              <a:t>Endogenous factors</a:t>
            </a:r>
            <a:r>
              <a:rPr lang="ru-RU" sz="3000" b="1" u="sng" dirty="0">
                <a:effectLst>
                  <a:outerShdw blurRad="38100" dist="38100" dir="2700000" algn="tl">
                    <a:srgbClr val="000000">
                      <a:alpha val="43137"/>
                    </a:srgbClr>
                  </a:outerShdw>
                </a:effectLst>
                <a:latin typeface="Times New Roman" pitchFamily="18" charset="0"/>
                <a:cs typeface="Times New Roman" pitchFamily="18" charset="0"/>
              </a:rPr>
              <a:t>: </a:t>
            </a:r>
          </a:p>
          <a:p>
            <a:pPr marL="625475" indent="-285750">
              <a:spcAft>
                <a:spcPts val="0"/>
              </a:spcAft>
              <a:buFont typeface="Arial" pitchFamily="34" charset="0"/>
              <a:buChar char="•"/>
              <a:defRPr/>
            </a:pPr>
            <a:r>
              <a:rPr lang="en-US" sz="3000" dirty="0">
                <a:latin typeface="Times New Roman" pitchFamily="18" charset="0"/>
                <a:cs typeface="Times New Roman" pitchFamily="18" charset="0"/>
              </a:rPr>
              <a:t>malignant neoplasms;</a:t>
            </a:r>
          </a:p>
          <a:p>
            <a:pPr marL="625475" indent="-285750">
              <a:spcAft>
                <a:spcPts val="0"/>
              </a:spcAft>
              <a:buFont typeface="Arial" pitchFamily="34" charset="0"/>
              <a:buChar char="•"/>
              <a:defRPr/>
            </a:pPr>
            <a:r>
              <a:rPr lang="en-US" sz="3000" dirty="0">
                <a:latin typeface="Times New Roman" pitchFamily="18" charset="0"/>
                <a:cs typeface="Times New Roman" pitchFamily="18" charset="0"/>
              </a:rPr>
              <a:t>sarcoidosis;</a:t>
            </a:r>
          </a:p>
          <a:p>
            <a:pPr marL="625475" indent="-285750">
              <a:spcAft>
                <a:spcPts val="0"/>
              </a:spcAft>
              <a:buFont typeface="Arial" pitchFamily="34" charset="0"/>
              <a:buChar char="•"/>
              <a:defRPr/>
            </a:pPr>
            <a:r>
              <a:rPr lang="en-US" sz="3000" dirty="0">
                <a:latin typeface="Times New Roman" pitchFamily="18" charset="0"/>
                <a:cs typeface="Times New Roman" pitchFamily="18" charset="0"/>
              </a:rPr>
              <a:t>gout;</a:t>
            </a:r>
          </a:p>
          <a:p>
            <a:pPr marL="625475" indent="-285750">
              <a:spcAft>
                <a:spcPts val="0"/>
              </a:spcAft>
              <a:buFont typeface="Arial" pitchFamily="34" charset="0"/>
              <a:buChar char="•"/>
              <a:defRPr/>
            </a:pPr>
            <a:r>
              <a:rPr lang="en-US" sz="3000" dirty="0">
                <a:latin typeface="Times New Roman" pitchFamily="18" charset="0"/>
                <a:cs typeface="Times New Roman" pitchFamily="18" charset="0"/>
              </a:rPr>
              <a:t>diseases of kidneys and intestine.</a:t>
            </a:r>
            <a:endParaRPr lang="ru-RU" sz="3000" dirty="0">
              <a:latin typeface="Times New Roman" pitchFamily="18" charset="0"/>
              <a:cs typeface="Times New Roman" pitchFamily="18" charset="0"/>
            </a:endParaRPr>
          </a:p>
          <a:p>
            <a:pPr>
              <a:spcAft>
                <a:spcPts val="0"/>
              </a:spcAft>
              <a:defRPr/>
            </a:pPr>
            <a:r>
              <a:rPr lang="en-US" sz="3000" b="1" u="sng" dirty="0">
                <a:effectLst>
                  <a:outerShdw blurRad="38100" dist="38100" dir="2700000" algn="tl">
                    <a:srgbClr val="000000">
                      <a:alpha val="43137"/>
                    </a:srgbClr>
                  </a:outerShdw>
                </a:effectLst>
                <a:latin typeface="Times New Roman" pitchFamily="18" charset="0"/>
                <a:cs typeface="Times New Roman" pitchFamily="18" charset="0"/>
              </a:rPr>
              <a:t>Exogenous factors</a:t>
            </a:r>
            <a:r>
              <a:rPr lang="ru-RU" sz="3000" b="1" u="sng" dirty="0">
                <a:effectLst>
                  <a:outerShdw blurRad="38100" dist="38100" dir="2700000" algn="tl">
                    <a:srgbClr val="000000">
                      <a:alpha val="43137"/>
                    </a:srgbClr>
                  </a:outerShdw>
                </a:effectLst>
                <a:latin typeface="Times New Roman" pitchFamily="18" charset="0"/>
                <a:cs typeface="Times New Roman" pitchFamily="18" charset="0"/>
              </a:rPr>
              <a:t>: </a:t>
            </a:r>
          </a:p>
          <a:p>
            <a:pPr marL="627063" indent="-265113">
              <a:spcAft>
                <a:spcPts val="0"/>
              </a:spcAft>
              <a:buFont typeface="Arial" pitchFamily="34" charset="0"/>
              <a:buChar char="•"/>
              <a:defRPr/>
            </a:pPr>
            <a:r>
              <a:rPr lang="en-US" sz="3000" dirty="0">
                <a:latin typeface="Times New Roman" pitchFamily="18" charset="0"/>
                <a:cs typeface="Times New Roman" pitchFamily="18" charset="0"/>
              </a:rPr>
              <a:t>work at high temperatures;</a:t>
            </a:r>
          </a:p>
          <a:p>
            <a:pPr marL="627063" indent="-265113">
              <a:spcAft>
                <a:spcPts val="0"/>
              </a:spcAft>
              <a:buFont typeface="Arial" pitchFamily="34" charset="0"/>
              <a:buChar char="•"/>
              <a:defRPr/>
            </a:pPr>
            <a:r>
              <a:rPr lang="en-US" sz="3000" dirty="0">
                <a:latin typeface="Times New Roman" pitchFamily="18" charset="0"/>
                <a:cs typeface="Times New Roman" pitchFamily="18" charset="0"/>
              </a:rPr>
              <a:t>dehydration;</a:t>
            </a:r>
          </a:p>
          <a:p>
            <a:pPr marL="627063" indent="-265113">
              <a:spcAft>
                <a:spcPts val="0"/>
              </a:spcAft>
              <a:buFont typeface="Arial" pitchFamily="34" charset="0"/>
              <a:buChar char="•"/>
              <a:defRPr/>
            </a:pPr>
            <a:r>
              <a:rPr lang="en-US" sz="3000" dirty="0">
                <a:latin typeface="Times New Roman" pitchFamily="18" charset="0"/>
                <a:cs typeface="Times New Roman" pitchFamily="18" charset="0"/>
              </a:rPr>
              <a:t>a diet high in oxalate, purines, calcium, vitamins, animal proteins;</a:t>
            </a:r>
          </a:p>
          <a:p>
            <a:pPr marL="627063" indent="-265113">
              <a:spcAft>
                <a:spcPts val="0"/>
              </a:spcAft>
              <a:buFont typeface="Arial" pitchFamily="34" charset="0"/>
              <a:buChar char="•"/>
              <a:defRPr/>
            </a:pPr>
            <a:r>
              <a:rPr lang="en-US" sz="3000" dirty="0">
                <a:latin typeface="Times New Roman" pitchFamily="18" charset="0"/>
                <a:cs typeface="Times New Roman" pitchFamily="18" charset="0"/>
              </a:rPr>
              <a:t>receiving thiazide diuretics;</a:t>
            </a:r>
          </a:p>
          <a:p>
            <a:pPr marL="627063" indent="-265113">
              <a:spcAft>
                <a:spcPts val="0"/>
              </a:spcAft>
              <a:buFont typeface="Arial" pitchFamily="34" charset="0"/>
              <a:buChar char="•"/>
              <a:defRPr/>
            </a:pPr>
            <a:r>
              <a:rPr lang="en-US" sz="3000" dirty="0">
                <a:latin typeface="Times New Roman" pitchFamily="18" charset="0"/>
                <a:cs typeface="Times New Roman" pitchFamily="18" charset="0"/>
              </a:rPr>
              <a:t>sedentary lifestyle.</a:t>
            </a:r>
            <a:endParaRPr lang="ru-RU" sz="3000" dirty="0">
              <a:latin typeface="Times New Roman" pitchFamily="18" charset="0"/>
              <a:cs typeface="Times New Roman" pitchFamily="18" charset="0"/>
            </a:endParaRPr>
          </a:p>
        </p:txBody>
      </p:sp>
    </p:spTree>
    <p:extLst>
      <p:ext uri="{BB962C8B-B14F-4D97-AF65-F5344CB8AC3E}">
        <p14:creationId xmlns:p14="http://schemas.microsoft.com/office/powerpoint/2010/main" val="10936184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8"/>
          <p:cNvSpPr>
            <a:spLocks noChangeArrowheads="1"/>
          </p:cNvSpPr>
          <p:nvPr/>
        </p:nvSpPr>
        <p:spPr bwMode="auto">
          <a:xfrm>
            <a:off x="242888" y="76200"/>
            <a:ext cx="8686800" cy="6858000"/>
          </a:xfrm>
          <a:prstGeom prst="rect">
            <a:avLst/>
          </a:prstGeom>
          <a:noFill/>
          <a:ln>
            <a:noFill/>
          </a:ln>
          <a:extLst/>
        </p:spPr>
        <p:txBody>
          <a:bodyPr>
            <a:spAutoFit/>
          </a:bodyPr>
          <a:lstStyle/>
          <a:p>
            <a:pPr algn="ctr">
              <a:spcAft>
                <a:spcPts val="1000"/>
              </a:spcAft>
              <a:defRPr/>
            </a:pPr>
            <a:r>
              <a:rPr lang="en-US" sz="2000" b="1" u="sng" dirty="0">
                <a:solidFill>
                  <a:srgbClr val="FFFF00"/>
                </a:solidFill>
              </a:rPr>
              <a:t>Species composition of kidney stones</a:t>
            </a:r>
            <a:endParaRPr lang="ru-RU" sz="2000" b="1" u="sng" dirty="0">
              <a:solidFill>
                <a:srgbClr val="FFFF00"/>
              </a:solidFill>
            </a:endParaRPr>
          </a:p>
          <a:p>
            <a:pPr marL="285750" indent="-285750">
              <a:spcAft>
                <a:spcPts val="1000"/>
              </a:spcAft>
              <a:buFont typeface="Arial" pitchFamily="34" charset="0"/>
              <a:buChar char="•"/>
              <a:defRPr/>
            </a:pPr>
            <a:r>
              <a:rPr lang="en-US" sz="2100" b="1" dirty="0">
                <a:solidFill>
                  <a:srgbClr val="FFFF00"/>
                </a:solidFill>
                <a:effectLst>
                  <a:outerShdw blurRad="38100" dist="38100" dir="2700000" algn="tl">
                    <a:srgbClr val="000000">
                      <a:alpha val="43137"/>
                    </a:srgbClr>
                  </a:outerShdw>
                </a:effectLst>
              </a:rPr>
              <a:t>Urate stones </a:t>
            </a:r>
            <a:r>
              <a:rPr lang="en-US" sz="2100" dirty="0"/>
              <a:t>(not visible on X-ray) - of calcium salts of uric acid, pale yellow or dark brown. Formed only in acidic urine. </a:t>
            </a:r>
          </a:p>
          <a:p>
            <a:pPr marL="285750" indent="-285750">
              <a:spcAft>
                <a:spcPts val="1000"/>
              </a:spcAft>
              <a:buFont typeface="Arial" pitchFamily="34" charset="0"/>
              <a:buChar char="•"/>
              <a:defRPr/>
            </a:pPr>
            <a:r>
              <a:rPr lang="en-US" sz="2100" b="1" dirty="0">
                <a:solidFill>
                  <a:srgbClr val="FFFF00"/>
                </a:solidFill>
                <a:effectLst>
                  <a:outerShdw blurRad="38100" dist="38100" dir="2700000" algn="tl">
                    <a:srgbClr val="000000">
                      <a:alpha val="43137"/>
                    </a:srgbClr>
                  </a:outerShdw>
                </a:effectLst>
              </a:rPr>
              <a:t>Calcium oxalate stones</a:t>
            </a:r>
            <a:r>
              <a:rPr lang="ru-RU" sz="2100" b="1" dirty="0">
                <a:solidFill>
                  <a:srgbClr val="FFFF00"/>
                </a:solidFill>
                <a:effectLst>
                  <a:outerShdw blurRad="38100" dist="38100" dir="2700000" algn="tl">
                    <a:srgbClr val="000000">
                      <a:alpha val="43137"/>
                    </a:srgbClr>
                  </a:outerShdw>
                </a:effectLst>
              </a:rPr>
              <a:t> </a:t>
            </a:r>
            <a:r>
              <a:rPr lang="en-US" sz="2100" dirty="0"/>
              <a:t>(visible on X-ray) </a:t>
            </a:r>
            <a:r>
              <a:rPr lang="ru-RU" sz="2100" dirty="0"/>
              <a:t>— </a:t>
            </a:r>
            <a:r>
              <a:rPr lang="en-US" sz="2100" dirty="0"/>
              <a:t>of calcium salt of oxalic acid, brown or black, very thick, the surface is covered with spines. Formed both in acidic and in alkaline urine; can damage the mucous membrane of the pelvis, causing hematuria.</a:t>
            </a:r>
          </a:p>
          <a:p>
            <a:pPr marL="285750" indent="-285750">
              <a:spcAft>
                <a:spcPts val="1000"/>
              </a:spcAft>
              <a:buFont typeface="Arial" pitchFamily="34" charset="0"/>
              <a:buChar char="•"/>
              <a:defRPr/>
            </a:pPr>
            <a:r>
              <a:rPr lang="en-US" sz="2100" b="1" dirty="0">
                <a:solidFill>
                  <a:srgbClr val="FFFF00"/>
                </a:solidFill>
                <a:effectLst>
                  <a:outerShdw blurRad="38100" dist="38100" dir="2700000" algn="tl">
                    <a:srgbClr val="000000">
                      <a:alpha val="43137"/>
                    </a:srgbClr>
                  </a:outerShdw>
                </a:effectLst>
              </a:rPr>
              <a:t>Calcium phosphate stones</a:t>
            </a:r>
            <a:r>
              <a:rPr lang="ru-RU" sz="2100" b="1" dirty="0">
                <a:solidFill>
                  <a:srgbClr val="FFFF00"/>
                </a:solidFill>
                <a:effectLst>
                  <a:outerShdw blurRad="38100" dist="38100" dir="2700000" algn="tl">
                    <a:srgbClr val="000000">
                      <a:alpha val="43137"/>
                    </a:srgbClr>
                  </a:outerShdw>
                </a:effectLst>
              </a:rPr>
              <a:t> </a:t>
            </a:r>
            <a:r>
              <a:rPr lang="en-US" sz="2100" dirty="0"/>
              <a:t>(visible on X-ray) </a:t>
            </a:r>
            <a:r>
              <a:rPr lang="ru-RU" sz="2100" dirty="0"/>
              <a:t>— </a:t>
            </a:r>
            <a:r>
              <a:rPr lang="en-US" sz="2100" dirty="0"/>
              <a:t>of calcium salts of phosphoric acid, grayish-white, softer than oxalate. Formed in alkaline and neutral urine.</a:t>
            </a:r>
            <a:r>
              <a:rPr lang="ru-RU" sz="2100" dirty="0"/>
              <a:t> </a:t>
            </a:r>
          </a:p>
          <a:p>
            <a:pPr marL="285750" indent="-285750">
              <a:spcAft>
                <a:spcPts val="1000"/>
              </a:spcAft>
              <a:buFont typeface="Arial" pitchFamily="34" charset="0"/>
              <a:buChar char="•"/>
              <a:defRPr/>
            </a:pPr>
            <a:r>
              <a:rPr lang="en-US" sz="2100" b="1" dirty="0">
                <a:solidFill>
                  <a:srgbClr val="FFFF00"/>
                </a:solidFill>
                <a:effectLst>
                  <a:outerShdw blurRad="38100" dist="38100" dir="2700000" algn="tl">
                    <a:srgbClr val="000000">
                      <a:alpha val="43137"/>
                    </a:srgbClr>
                  </a:outerShdw>
                </a:effectLst>
              </a:rPr>
              <a:t>Struvite stones </a:t>
            </a:r>
            <a:r>
              <a:rPr lang="ru-RU" sz="2100" dirty="0"/>
              <a:t>(</a:t>
            </a:r>
            <a:r>
              <a:rPr lang="en-US" sz="2100" dirty="0" err="1"/>
              <a:t>MgNH</a:t>
            </a:r>
            <a:r>
              <a:rPr lang="ru-RU" sz="2100" baseline="-25000" dirty="0"/>
              <a:t>4</a:t>
            </a:r>
            <a:r>
              <a:rPr lang="en-US" sz="2100" dirty="0"/>
              <a:t>P</a:t>
            </a:r>
            <a:r>
              <a:rPr lang="ru-RU" sz="2100" dirty="0"/>
              <a:t>0</a:t>
            </a:r>
            <a:r>
              <a:rPr lang="ru-RU" sz="2100" baseline="-25000" dirty="0"/>
              <a:t>4</a:t>
            </a:r>
            <a:r>
              <a:rPr lang="ru-RU" sz="2100" dirty="0"/>
              <a:t>) - </a:t>
            </a:r>
            <a:r>
              <a:rPr lang="en-US" sz="2100" dirty="0"/>
              <a:t>It occurs when urinary tract infection bacteria synthesizing urease (</a:t>
            </a:r>
            <a:r>
              <a:rPr lang="en-US" sz="2100" dirty="0" err="1"/>
              <a:t>eg</a:t>
            </a:r>
            <a:r>
              <a:rPr lang="en-US" sz="2100" dirty="0"/>
              <a:t>, Proteus kind of), more often in women, or patients with chronic urinary catheterization. For such stones are used, the term "infectious stones." Struvite stones grow large, filling the pelvis and calyx (coral stone).</a:t>
            </a:r>
          </a:p>
          <a:p>
            <a:pPr marL="285750" indent="-285750">
              <a:spcAft>
                <a:spcPts val="1000"/>
              </a:spcAft>
              <a:buFont typeface="Arial" pitchFamily="34" charset="0"/>
              <a:buChar char="•"/>
              <a:defRPr/>
            </a:pPr>
            <a:r>
              <a:rPr lang="en-US" sz="2100" b="1" dirty="0">
                <a:solidFill>
                  <a:srgbClr val="FFFF00"/>
                </a:solidFill>
                <a:effectLst>
                  <a:outerShdw blurRad="38100" dist="38100" dir="2700000" algn="tl">
                    <a:srgbClr val="000000">
                      <a:alpha val="43137"/>
                    </a:srgbClr>
                  </a:outerShdw>
                </a:effectLst>
              </a:rPr>
              <a:t>Other (rare) stones: </a:t>
            </a:r>
            <a:r>
              <a:rPr lang="en-US" sz="2100" dirty="0" err="1"/>
              <a:t>cystine</a:t>
            </a:r>
            <a:r>
              <a:rPr lang="en-US" sz="2100" dirty="0"/>
              <a:t>, xanthine, cholesterol, protein stones.</a:t>
            </a:r>
            <a:endParaRPr lang="ru-RU" sz="2100" dirty="0"/>
          </a:p>
        </p:txBody>
      </p:sp>
    </p:spTree>
    <p:extLst>
      <p:ext uri="{BB962C8B-B14F-4D97-AF65-F5344CB8AC3E}">
        <p14:creationId xmlns:p14="http://schemas.microsoft.com/office/powerpoint/2010/main" val="42707442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5"/>
          <p:cNvSpPr>
            <a:spLocks noGrp="1"/>
          </p:cNvSpPr>
          <p:nvPr>
            <p:ph idx="1"/>
          </p:nvPr>
        </p:nvSpPr>
        <p:spPr>
          <a:xfrm>
            <a:off x="457200" y="228600"/>
            <a:ext cx="8229600" cy="6324600"/>
          </a:xfrm>
        </p:spPr>
        <p:txBody>
          <a:bodyPr>
            <a:normAutofit/>
          </a:bodyPr>
          <a:lstStyle/>
          <a:p>
            <a:pPr marL="0" indent="361950" algn="ctr" eaLnBrk="1" fontAlgn="auto" hangingPunct="1">
              <a:spcAft>
                <a:spcPts val="0"/>
              </a:spcAft>
              <a:buFont typeface="Wingdings 2"/>
              <a:buNone/>
              <a:defRPr/>
            </a:pPr>
            <a:r>
              <a:rPr lang="en-US" sz="3000" b="1" u="sng" dirty="0">
                <a:effectLst>
                  <a:outerShdw blurRad="38100" dist="38100" dir="2700000" algn="tl">
                    <a:srgbClr val="000000">
                      <a:alpha val="43137"/>
                    </a:srgbClr>
                  </a:outerShdw>
                </a:effectLst>
              </a:rPr>
              <a:t>Classification of </a:t>
            </a:r>
            <a:r>
              <a:rPr lang="en-US" sz="3000" b="1" u="sng" dirty="0" smtClean="0">
                <a:effectLst>
                  <a:outerShdw blurRad="38100" dist="38100" dir="2700000" algn="tl">
                    <a:srgbClr val="000000">
                      <a:alpha val="43137"/>
                    </a:srgbClr>
                  </a:outerShdw>
                </a:effectLst>
              </a:rPr>
              <a:t>the pyelonephritis</a:t>
            </a:r>
          </a:p>
          <a:p>
            <a:pPr marL="0" indent="361950" algn="ctr" eaLnBrk="1" fontAlgn="auto" hangingPunct="1">
              <a:spcAft>
                <a:spcPts val="0"/>
              </a:spcAft>
              <a:buFont typeface="Wingdings 2"/>
              <a:buNone/>
              <a:defRPr/>
            </a:pPr>
            <a:endParaRPr lang="ru-RU" sz="3000" dirty="0" smtClean="0"/>
          </a:p>
          <a:p>
            <a:pPr marL="0" indent="361950" algn="just" eaLnBrk="1" fontAlgn="auto" hangingPunct="1">
              <a:spcAft>
                <a:spcPts val="0"/>
              </a:spcAft>
              <a:buFont typeface="Wingdings 2"/>
              <a:buNone/>
              <a:defRPr/>
            </a:pPr>
            <a:r>
              <a:rPr lang="en-US" sz="3000" dirty="0" smtClean="0">
                <a:solidFill>
                  <a:srgbClr val="FFFF00"/>
                </a:solidFill>
              </a:rPr>
              <a:t>I</a:t>
            </a:r>
            <a:r>
              <a:rPr lang="ru-RU" sz="3000" dirty="0" smtClean="0">
                <a:solidFill>
                  <a:srgbClr val="FFFF00"/>
                </a:solidFill>
              </a:rPr>
              <a:t>. </a:t>
            </a:r>
            <a:r>
              <a:rPr lang="en-US" sz="3000" dirty="0">
                <a:solidFill>
                  <a:srgbClr val="FFFF00"/>
                </a:solidFill>
              </a:rPr>
              <a:t>Involvement in the process of one or both kidneys</a:t>
            </a:r>
            <a:r>
              <a:rPr lang="ru-RU" sz="3000" dirty="0" smtClean="0">
                <a:solidFill>
                  <a:srgbClr val="FFFF00"/>
                </a:solidFill>
              </a:rPr>
              <a:t>:</a:t>
            </a:r>
          </a:p>
          <a:p>
            <a:pPr marL="989013" indent="361950" algn="just" eaLnBrk="1" fontAlgn="auto" hangingPunct="1">
              <a:spcAft>
                <a:spcPts val="0"/>
              </a:spcAft>
              <a:buFont typeface="+mj-lt"/>
              <a:buAutoNum type="arabicPeriod"/>
              <a:defRPr/>
            </a:pPr>
            <a:r>
              <a:rPr lang="en-US" sz="3000" b="1" dirty="0">
                <a:effectLst>
                  <a:outerShdw blurRad="38100" dist="38100" dir="2700000" algn="tl">
                    <a:srgbClr val="000000">
                      <a:alpha val="43137"/>
                    </a:srgbClr>
                  </a:outerShdw>
                </a:effectLst>
              </a:rPr>
              <a:t>The unilateral </a:t>
            </a:r>
            <a:r>
              <a:rPr lang="en-US" sz="3000" b="1" dirty="0" smtClean="0">
                <a:effectLst>
                  <a:outerShdw blurRad="38100" dist="38100" dir="2700000" algn="tl">
                    <a:srgbClr val="000000">
                      <a:alpha val="43137"/>
                    </a:srgbClr>
                  </a:outerShdw>
                </a:effectLst>
              </a:rPr>
              <a:t>pyelonephritis</a:t>
            </a:r>
          </a:p>
          <a:p>
            <a:pPr marL="989013" indent="361950" algn="just" eaLnBrk="1" fontAlgn="auto" hangingPunct="1">
              <a:spcAft>
                <a:spcPts val="0"/>
              </a:spcAft>
              <a:buFont typeface="+mj-lt"/>
              <a:buAutoNum type="arabicPeriod"/>
              <a:defRPr/>
            </a:pPr>
            <a:r>
              <a:rPr lang="en-US" sz="3000" b="1" dirty="0">
                <a:effectLst>
                  <a:outerShdw blurRad="38100" dist="38100" dir="2700000" algn="tl">
                    <a:srgbClr val="000000">
                      <a:alpha val="43137"/>
                    </a:srgbClr>
                  </a:outerShdw>
                </a:effectLst>
              </a:rPr>
              <a:t>The bilateral pyelonephritis</a:t>
            </a:r>
            <a:endParaRPr lang="en-US" sz="3000" dirty="0" smtClean="0"/>
          </a:p>
          <a:p>
            <a:pPr marL="0" indent="361950" algn="just" eaLnBrk="1" fontAlgn="auto" hangingPunct="1">
              <a:spcAft>
                <a:spcPts val="0"/>
              </a:spcAft>
              <a:buFont typeface="Wingdings 2"/>
              <a:buNone/>
              <a:defRPr/>
            </a:pPr>
            <a:r>
              <a:rPr lang="en-US" sz="3000" dirty="0" smtClean="0">
                <a:solidFill>
                  <a:srgbClr val="FFFF00"/>
                </a:solidFill>
              </a:rPr>
              <a:t>II.</a:t>
            </a:r>
            <a:r>
              <a:rPr lang="ru-RU" sz="3000" dirty="0" smtClean="0">
                <a:solidFill>
                  <a:srgbClr val="FFFF00"/>
                </a:solidFill>
              </a:rPr>
              <a:t> </a:t>
            </a:r>
            <a:r>
              <a:rPr lang="en-US" sz="3000" dirty="0">
                <a:solidFill>
                  <a:srgbClr val="FFFF00"/>
                </a:solidFill>
              </a:rPr>
              <a:t>With the </a:t>
            </a:r>
            <a:r>
              <a:rPr lang="en-US" sz="3000" dirty="0" smtClean="0">
                <a:solidFill>
                  <a:srgbClr val="FFFF00"/>
                </a:solidFill>
              </a:rPr>
              <a:t>flow</a:t>
            </a:r>
            <a:r>
              <a:rPr lang="ru-RU" sz="3000" dirty="0" smtClean="0">
                <a:solidFill>
                  <a:srgbClr val="FFFF00"/>
                </a:solidFill>
              </a:rPr>
              <a:t>:</a:t>
            </a:r>
          </a:p>
          <a:p>
            <a:pPr marL="989013" indent="361950" algn="just" eaLnBrk="1" fontAlgn="auto" hangingPunct="1">
              <a:spcAft>
                <a:spcPts val="0"/>
              </a:spcAft>
              <a:buFont typeface="+mj-lt"/>
              <a:buAutoNum type="arabicPeriod"/>
              <a:defRPr/>
            </a:pPr>
            <a:r>
              <a:rPr lang="en-US" sz="3000" b="1" dirty="0">
                <a:effectLst>
                  <a:outerShdw blurRad="38100" dist="38100" dir="2700000" algn="tl">
                    <a:srgbClr val="000000">
                      <a:alpha val="43137"/>
                    </a:srgbClr>
                  </a:outerShdw>
                </a:effectLst>
              </a:rPr>
              <a:t>Acute </a:t>
            </a:r>
            <a:r>
              <a:rPr lang="en-US" sz="3000" b="1" dirty="0" smtClean="0">
                <a:effectLst>
                  <a:outerShdw blurRad="38100" dist="38100" dir="2700000" algn="tl">
                    <a:srgbClr val="000000">
                      <a:alpha val="43137"/>
                    </a:srgbClr>
                  </a:outerShdw>
                </a:effectLst>
              </a:rPr>
              <a:t>pyelonephritis</a:t>
            </a:r>
          </a:p>
          <a:p>
            <a:pPr marL="989013" indent="361950" algn="just" eaLnBrk="1" fontAlgn="auto" hangingPunct="1">
              <a:spcAft>
                <a:spcPts val="0"/>
              </a:spcAft>
              <a:buFont typeface="+mj-lt"/>
              <a:buAutoNum type="arabicPeriod"/>
              <a:defRPr/>
            </a:pPr>
            <a:r>
              <a:rPr lang="en-US" sz="3000" b="1" dirty="0">
                <a:effectLst>
                  <a:outerShdw blurRad="38100" dist="38100" dir="2700000" algn="tl">
                    <a:srgbClr val="000000">
                      <a:alpha val="43137"/>
                    </a:srgbClr>
                  </a:outerShdw>
                </a:effectLst>
              </a:rPr>
              <a:t>Chronic </a:t>
            </a:r>
            <a:r>
              <a:rPr lang="en-US" sz="3000" b="1" dirty="0" smtClean="0">
                <a:effectLst>
                  <a:outerShdw blurRad="38100" dist="38100" dir="2700000" algn="tl">
                    <a:srgbClr val="000000">
                      <a:alpha val="43137"/>
                    </a:srgbClr>
                  </a:outerShdw>
                </a:effectLst>
              </a:rPr>
              <a:t>pyelonephritis</a:t>
            </a:r>
            <a:r>
              <a:rPr lang="ru-RU" sz="3000" b="1" dirty="0" smtClean="0">
                <a:effectLst>
                  <a:outerShdw blurRad="38100" dist="38100" dir="2700000" algn="tl">
                    <a:srgbClr val="000000">
                      <a:alpha val="43137"/>
                    </a:srgbClr>
                  </a:outerShdw>
                </a:effectLst>
              </a:rPr>
              <a:t>:</a:t>
            </a:r>
          </a:p>
          <a:p>
            <a:pPr marL="1994535" lvl="3" indent="361950" algn="just" eaLnBrk="1" fontAlgn="auto" hangingPunct="1">
              <a:spcAft>
                <a:spcPts val="0"/>
              </a:spcAft>
              <a:buClr>
                <a:schemeClr val="accent2">
                  <a:shade val="75000"/>
                </a:schemeClr>
              </a:buClr>
              <a:buFont typeface="Wingdings 2"/>
              <a:buChar char=""/>
              <a:defRPr/>
            </a:pPr>
            <a:r>
              <a:rPr lang="en-US" sz="3000" i="1" dirty="0" smtClean="0"/>
              <a:t>Obstructive</a:t>
            </a:r>
          </a:p>
          <a:p>
            <a:pPr marL="1994535" lvl="3" indent="361950" algn="just" eaLnBrk="1" fontAlgn="auto" hangingPunct="1">
              <a:spcAft>
                <a:spcPts val="0"/>
              </a:spcAft>
              <a:buClr>
                <a:schemeClr val="accent2">
                  <a:shade val="75000"/>
                </a:schemeClr>
              </a:buClr>
              <a:buFont typeface="Wingdings 2"/>
              <a:buChar char=""/>
              <a:defRPr/>
            </a:pPr>
            <a:r>
              <a:rPr lang="en-US" sz="3000" i="1" dirty="0"/>
              <a:t>R</a:t>
            </a:r>
            <a:r>
              <a:rPr lang="en-US" sz="3000" i="1" dirty="0" smtClean="0"/>
              <a:t>eflux</a:t>
            </a:r>
          </a:p>
        </p:txBody>
      </p:sp>
    </p:spTree>
    <p:extLst>
      <p:ext uri="{BB962C8B-B14F-4D97-AF65-F5344CB8AC3E}">
        <p14:creationId xmlns:p14="http://schemas.microsoft.com/office/powerpoint/2010/main" val="82672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8"/>
          <p:cNvSpPr>
            <a:spLocks noChangeArrowheads="1"/>
          </p:cNvSpPr>
          <p:nvPr/>
        </p:nvSpPr>
        <p:spPr bwMode="auto">
          <a:xfrm>
            <a:off x="242888" y="276225"/>
            <a:ext cx="868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algn="ctr" eaLnBrk="1" hangingPunct="1">
              <a:spcBef>
                <a:spcPct val="0"/>
              </a:spcBef>
              <a:spcAft>
                <a:spcPts val="1000"/>
              </a:spcAft>
              <a:buClrTx/>
              <a:buSzTx/>
              <a:buFontTx/>
              <a:buNone/>
            </a:pPr>
            <a:r>
              <a:rPr lang="en-US" altLang="ru-RU" sz="2400" b="1" u="sng">
                <a:solidFill>
                  <a:srgbClr val="FFFF00"/>
                </a:solidFill>
                <a:latin typeface="Verdana" pitchFamily="34" charset="0"/>
              </a:rPr>
              <a:t>Kidney stones</a:t>
            </a:r>
            <a:endParaRPr lang="ru-RU" altLang="ru-RU" sz="2400" b="1" u="sng">
              <a:solidFill>
                <a:srgbClr val="FFFF00"/>
              </a:solidFill>
              <a:latin typeface="Verdana" pitchFamily="34" charset="0"/>
            </a:endParaRPr>
          </a:p>
        </p:txBody>
      </p:sp>
      <p:pic>
        <p:nvPicPr>
          <p:cNvPr id="348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5850" y="2057400"/>
            <a:ext cx="2733675"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p:cNvPicPr>
            <a:picLocks noChangeAspect="1" noChangeArrowheads="1"/>
          </p:cNvPicPr>
          <p:nvPr/>
        </p:nvPicPr>
        <p:blipFill>
          <a:blip r:embed="rId3">
            <a:extLst>
              <a:ext uri="{28A0092B-C50C-407E-A947-70E740481C1C}">
                <a14:useLocalDpi xmlns:a14="http://schemas.microsoft.com/office/drawing/2010/main" val="0"/>
              </a:ext>
            </a:extLst>
          </a:blip>
          <a:srcRect l="13892" t="19167" r="12598" b="21245"/>
          <a:stretch>
            <a:fillRect/>
          </a:stretch>
        </p:blipFill>
        <p:spPr bwMode="auto">
          <a:xfrm>
            <a:off x="3219450" y="4343400"/>
            <a:ext cx="2009775"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9450" y="755650"/>
            <a:ext cx="2733675"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C:\Users\Василий\Desktop\mochekamennay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350" y="1143000"/>
            <a:ext cx="2959100"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37328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8"/>
          <p:cNvSpPr>
            <a:spLocks noChangeArrowheads="1"/>
          </p:cNvSpPr>
          <p:nvPr/>
        </p:nvSpPr>
        <p:spPr bwMode="auto">
          <a:xfrm>
            <a:off x="242888" y="276225"/>
            <a:ext cx="8686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algn="ctr" eaLnBrk="1" hangingPunct="1">
              <a:spcBef>
                <a:spcPct val="0"/>
              </a:spcBef>
              <a:spcAft>
                <a:spcPts val="1000"/>
              </a:spcAft>
              <a:buClrTx/>
              <a:buSzTx/>
              <a:buFontTx/>
              <a:buNone/>
            </a:pPr>
            <a:r>
              <a:rPr lang="en-US" altLang="ru-RU" sz="2400" b="1" u="sng">
                <a:solidFill>
                  <a:srgbClr val="FFFF00"/>
                </a:solidFill>
                <a:latin typeface="Verdana" pitchFamily="34" charset="0"/>
              </a:rPr>
              <a:t>Kidney stones with the development of hydronephrosis</a:t>
            </a:r>
            <a:endParaRPr lang="ru-RU" altLang="ru-RU" sz="2400" b="1" u="sng">
              <a:solidFill>
                <a:srgbClr val="FFFF00"/>
              </a:solidFill>
              <a:latin typeface="Verdana" pitchFamily="34" charset="0"/>
            </a:endParaRPr>
          </a:p>
        </p:txBody>
      </p:sp>
      <p:pic>
        <p:nvPicPr>
          <p:cNvPr id="35843" name="Picture 2" descr="C:\Users\Василий\Desktop\Изображение 0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250" y="1106488"/>
            <a:ext cx="69945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6980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5"/>
          <p:cNvSpPr txBox="1">
            <a:spLocks/>
          </p:cNvSpPr>
          <p:nvPr/>
        </p:nvSpPr>
        <p:spPr>
          <a:xfrm>
            <a:off x="533400" y="381000"/>
            <a:ext cx="8153400" cy="5943600"/>
          </a:xfrm>
          <a:prstGeom prst="rect">
            <a:avLst/>
          </a:prstGeom>
        </p:spPr>
        <p:txBody>
          <a:bodyPr>
            <a:normAutofit fontScale="92500"/>
          </a:bodyPr>
          <a:lstStyle>
            <a:lvl1pPr marL="273050" indent="-273050" algn="l" rtl="0" fontAlgn="base">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fontAlgn="base">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fontAlgn="base">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fontAlgn="base">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fontAlgn="base">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gn="ctr" fontAlgn="auto">
              <a:spcAft>
                <a:spcPts val="0"/>
              </a:spcAft>
              <a:buFont typeface="Wingdings 2"/>
              <a:buNone/>
              <a:defRPr/>
            </a:pPr>
            <a:r>
              <a:rPr lang="en-US" sz="3300" b="1" dirty="0">
                <a:solidFill>
                  <a:srgbClr val="FFFF00"/>
                </a:solidFill>
                <a:effectLst>
                  <a:outerShdw blurRad="38100" dist="38100" dir="2700000" algn="tl">
                    <a:srgbClr val="000000">
                      <a:alpha val="43137"/>
                    </a:srgbClr>
                  </a:outerShdw>
                </a:effectLst>
              </a:rPr>
              <a:t>Complications of </a:t>
            </a:r>
            <a:r>
              <a:rPr lang="en-US" sz="3300" b="1" dirty="0" smtClean="0">
                <a:solidFill>
                  <a:srgbClr val="FFFF00"/>
                </a:solidFill>
                <a:effectLst>
                  <a:outerShdw blurRad="38100" dist="38100" dir="2700000" algn="tl">
                    <a:srgbClr val="000000">
                      <a:alpha val="43137"/>
                    </a:srgbClr>
                  </a:outerShdw>
                </a:effectLst>
              </a:rPr>
              <a:t>urolithiasis</a:t>
            </a:r>
            <a:endParaRPr lang="ru-RU" sz="3300" b="1" dirty="0" smtClean="0">
              <a:solidFill>
                <a:srgbClr val="FFFF00"/>
              </a:solidFill>
              <a:effectLst>
                <a:outerShdw blurRad="38100" dist="38100" dir="2700000" algn="tl">
                  <a:srgbClr val="000000">
                    <a:alpha val="43137"/>
                  </a:srgbClr>
                </a:outerShdw>
              </a:effectLst>
            </a:endParaRPr>
          </a:p>
          <a:p>
            <a:pPr marL="514350" indent="-514350" algn="just" fontAlgn="auto">
              <a:spcAft>
                <a:spcPts val="0"/>
              </a:spcAft>
              <a:buFont typeface="+mj-lt"/>
              <a:buAutoNum type="arabicPeriod"/>
              <a:defRPr/>
            </a:pPr>
            <a:r>
              <a:rPr lang="en-US" sz="3200" dirty="0">
                <a:latin typeface="Times New Roman" pitchFamily="18" charset="0"/>
                <a:cs typeface="Times New Roman" pitchFamily="18" charset="0"/>
              </a:rPr>
              <a:t>bedsores and perforations pelvis and / or ureter;</a:t>
            </a:r>
          </a:p>
          <a:p>
            <a:pPr marL="514350" indent="-514350" algn="just" fontAlgn="auto">
              <a:spcAft>
                <a:spcPts val="0"/>
              </a:spcAft>
              <a:buFont typeface="+mj-lt"/>
              <a:buAutoNum type="arabicPeriod"/>
              <a:defRPr/>
            </a:pPr>
            <a:r>
              <a:rPr lang="en-US" sz="3200" dirty="0" err="1" smtClean="0">
                <a:latin typeface="Times New Roman" pitchFamily="18" charset="0"/>
                <a:cs typeface="Times New Roman" pitchFamily="18" charset="0"/>
              </a:rPr>
              <a:t>hydrocalycosis</a:t>
            </a:r>
            <a:r>
              <a:rPr lang="en-US" sz="3200" dirty="0">
                <a:latin typeface="Times New Roman" pitchFamily="18" charset="0"/>
                <a:cs typeface="Times New Roman" pitchFamily="18" charset="0"/>
              </a:rPr>
              <a:t>;</a:t>
            </a:r>
          </a:p>
          <a:p>
            <a:pPr marL="514350" indent="-514350" algn="just" fontAlgn="auto">
              <a:spcAft>
                <a:spcPts val="0"/>
              </a:spcAft>
              <a:buFont typeface="+mj-lt"/>
              <a:buAutoNum type="arabicPeriod"/>
              <a:defRPr/>
            </a:pPr>
            <a:r>
              <a:rPr lang="en-US" sz="3200" dirty="0" err="1" smtClean="0">
                <a:latin typeface="Times New Roman" pitchFamily="18" charset="0"/>
                <a:cs typeface="Times New Roman" pitchFamily="18" charset="0"/>
              </a:rPr>
              <a:t>hydronephrosis</a:t>
            </a:r>
            <a:r>
              <a:rPr lang="en-US" sz="3200" dirty="0">
                <a:latin typeface="Times New Roman" pitchFamily="18" charset="0"/>
                <a:cs typeface="Times New Roman" pitchFamily="18" charset="0"/>
              </a:rPr>
              <a:t>;</a:t>
            </a:r>
          </a:p>
          <a:p>
            <a:pPr marL="514350" indent="-514350" algn="just" fontAlgn="auto">
              <a:spcAft>
                <a:spcPts val="0"/>
              </a:spcAft>
              <a:buFont typeface="+mj-lt"/>
              <a:buAutoNum type="arabicPeriod"/>
              <a:defRPr/>
            </a:pPr>
            <a:r>
              <a:rPr lang="en-US" sz="3200" dirty="0" err="1">
                <a:latin typeface="Times New Roman" pitchFamily="18" charset="0"/>
                <a:cs typeface="Times New Roman" pitchFamily="18" charset="0"/>
              </a:rPr>
              <a:t>hydroureteronephrosis</a:t>
            </a:r>
            <a:endParaRPr lang="en-US" sz="3200" dirty="0">
              <a:latin typeface="Times New Roman" pitchFamily="18" charset="0"/>
              <a:cs typeface="Times New Roman" pitchFamily="18" charset="0"/>
            </a:endParaRPr>
          </a:p>
          <a:p>
            <a:pPr marL="514350" indent="-514350" algn="just" fontAlgn="auto">
              <a:spcAft>
                <a:spcPts val="0"/>
              </a:spcAft>
              <a:buFont typeface="+mj-lt"/>
              <a:buAutoNum type="arabicPeriod"/>
              <a:defRPr/>
            </a:pPr>
            <a:r>
              <a:rPr lang="en-US" sz="3200" dirty="0">
                <a:latin typeface="Times New Roman" pitchFamily="18" charset="0"/>
                <a:cs typeface="Times New Roman" pitchFamily="18" charset="0"/>
              </a:rPr>
              <a:t>urethritis;</a:t>
            </a:r>
          </a:p>
          <a:p>
            <a:pPr marL="514350" indent="-514350" algn="just" fontAlgn="auto">
              <a:spcAft>
                <a:spcPts val="0"/>
              </a:spcAft>
              <a:buFont typeface="+mj-lt"/>
              <a:buAutoNum type="arabicPeriod"/>
              <a:defRPr/>
            </a:pPr>
            <a:r>
              <a:rPr lang="en-US" sz="3200" dirty="0">
                <a:latin typeface="Times New Roman" pitchFamily="18" charset="0"/>
                <a:cs typeface="Times New Roman" pitchFamily="18" charset="0"/>
              </a:rPr>
              <a:t>pyelonephritis;</a:t>
            </a:r>
          </a:p>
          <a:p>
            <a:pPr marL="514350" indent="-514350" algn="just" fontAlgn="auto">
              <a:spcAft>
                <a:spcPts val="0"/>
              </a:spcAft>
              <a:buFont typeface="+mj-lt"/>
              <a:buAutoNum type="arabicPeriod"/>
              <a:defRPr/>
            </a:pPr>
            <a:r>
              <a:rPr lang="en-US" sz="3200" dirty="0" err="1">
                <a:latin typeface="Times New Roman" pitchFamily="18" charset="0"/>
                <a:cs typeface="Times New Roman" pitchFamily="18" charset="0"/>
              </a:rPr>
              <a:t>pyonephrosis</a:t>
            </a:r>
            <a:r>
              <a:rPr lang="en-US" sz="3200" dirty="0">
                <a:latin typeface="Times New Roman" pitchFamily="18" charset="0"/>
                <a:cs typeface="Times New Roman" pitchFamily="18" charset="0"/>
              </a:rPr>
              <a:t>;</a:t>
            </a:r>
          </a:p>
          <a:p>
            <a:pPr marL="514350" indent="-514350" algn="just" fontAlgn="auto">
              <a:spcAft>
                <a:spcPts val="0"/>
              </a:spcAft>
              <a:buFont typeface="+mj-lt"/>
              <a:buAutoNum type="arabicPeriod"/>
              <a:defRPr/>
            </a:pPr>
            <a:r>
              <a:rPr lang="en-US" sz="3200" dirty="0" err="1">
                <a:latin typeface="Times New Roman" pitchFamily="18" charset="0"/>
                <a:cs typeface="Times New Roman" pitchFamily="18" charset="0"/>
              </a:rPr>
              <a:t>urosepsis</a:t>
            </a:r>
            <a:r>
              <a:rPr lang="en-US" sz="3200" dirty="0" smtClean="0">
                <a:latin typeface="Times New Roman" pitchFamily="18" charset="0"/>
                <a:cs typeface="Times New Roman" pitchFamily="18" charset="0"/>
              </a:rPr>
              <a:t>;</a:t>
            </a:r>
          </a:p>
          <a:p>
            <a:pPr marL="514350" indent="-514350" algn="just" fontAlgn="auto">
              <a:spcAft>
                <a:spcPts val="0"/>
              </a:spcAft>
              <a:buFont typeface="+mj-lt"/>
              <a:buAutoNum type="arabicPeriod"/>
              <a:defRPr/>
            </a:pPr>
            <a:r>
              <a:rPr lang="en-US" sz="3200" dirty="0" smtClean="0">
                <a:latin typeface="Times New Roman" pitchFamily="18" charset="0"/>
                <a:cs typeface="Times New Roman" pitchFamily="18" charset="0"/>
              </a:rPr>
              <a:t>acute </a:t>
            </a:r>
            <a:r>
              <a:rPr lang="en-US" sz="3200" dirty="0">
                <a:latin typeface="Times New Roman" pitchFamily="18" charset="0"/>
                <a:cs typeface="Times New Roman" pitchFamily="18" charset="0"/>
              </a:rPr>
              <a:t>renal insufficiency</a:t>
            </a:r>
          </a:p>
          <a:p>
            <a:pPr marL="514350" indent="-514350" algn="just" fontAlgn="auto">
              <a:spcAft>
                <a:spcPts val="0"/>
              </a:spcAft>
              <a:buFont typeface="+mj-lt"/>
              <a:buAutoNum type="arabicPeriod"/>
              <a:defRPr/>
            </a:pPr>
            <a:r>
              <a:rPr lang="en-US" sz="3200" dirty="0" smtClean="0">
                <a:latin typeface="Times New Roman" pitchFamily="18" charset="0"/>
                <a:cs typeface="Times New Roman" pitchFamily="18" charset="0"/>
              </a:rPr>
              <a:t>chronic </a:t>
            </a:r>
            <a:r>
              <a:rPr lang="en-US" sz="3200" dirty="0">
                <a:latin typeface="Times New Roman" pitchFamily="18" charset="0"/>
                <a:cs typeface="Times New Roman" pitchFamily="18" charset="0"/>
              </a:rPr>
              <a:t>renal insufficiency</a:t>
            </a:r>
          </a:p>
        </p:txBody>
      </p:sp>
    </p:spTree>
    <p:extLst>
      <p:ext uri="{BB962C8B-B14F-4D97-AF65-F5344CB8AC3E}">
        <p14:creationId xmlns:p14="http://schemas.microsoft.com/office/powerpoint/2010/main" val="2833198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5"/>
          <p:cNvSpPr txBox="1">
            <a:spLocks/>
          </p:cNvSpPr>
          <p:nvPr/>
        </p:nvSpPr>
        <p:spPr>
          <a:xfrm>
            <a:off x="533400" y="1524000"/>
            <a:ext cx="8153400" cy="2667000"/>
          </a:xfrm>
          <a:prstGeom prst="rect">
            <a:avLst/>
          </a:prstGeom>
        </p:spPr>
        <p:txBody>
          <a:bodyPr>
            <a:normAutofit lnSpcReduction="10000"/>
          </a:bodyPr>
          <a:lstStyle>
            <a:lvl1pPr marL="273050" indent="-273050" algn="l" rtl="0" fontAlgn="base">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fontAlgn="base">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fontAlgn="base">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fontAlgn="base">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fontAlgn="base">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gn="just" fontAlgn="auto">
              <a:spcAft>
                <a:spcPts val="0"/>
              </a:spcAft>
              <a:buFont typeface="Wingdings 2" pitchFamily="18" charset="2"/>
              <a:buNone/>
              <a:defRPr/>
            </a:pPr>
            <a:r>
              <a:rPr lang="en-US" sz="3600" b="1" dirty="0">
                <a:solidFill>
                  <a:srgbClr val="FFFF00"/>
                </a:solidFill>
                <a:effectLst>
                  <a:outerShdw blurRad="38100" dist="38100" dir="2700000" algn="tl">
                    <a:srgbClr val="000000">
                      <a:alpha val="43137"/>
                    </a:srgbClr>
                  </a:outerShdw>
                </a:effectLst>
              </a:rPr>
              <a:t>U</a:t>
            </a:r>
            <a:r>
              <a:rPr lang="en-US" sz="3600" b="1" dirty="0" smtClean="0">
                <a:solidFill>
                  <a:srgbClr val="FFFF00"/>
                </a:solidFill>
                <a:effectLst>
                  <a:outerShdw blurRad="38100" dist="38100" dir="2700000" algn="tl">
                    <a:srgbClr val="000000">
                      <a:alpha val="43137"/>
                    </a:srgbClr>
                  </a:outerShdw>
                </a:effectLst>
              </a:rPr>
              <a:t>rate </a:t>
            </a:r>
            <a:r>
              <a:rPr lang="en-US" sz="3600" b="1" dirty="0">
                <a:solidFill>
                  <a:srgbClr val="FFFF00"/>
                </a:solidFill>
                <a:effectLst>
                  <a:outerShdw blurRad="38100" dist="38100" dir="2700000" algn="tl">
                    <a:srgbClr val="000000">
                      <a:alpha val="43137"/>
                    </a:srgbClr>
                  </a:outerShdw>
                </a:effectLst>
              </a:rPr>
              <a:t>nephropathy </a:t>
            </a:r>
            <a:r>
              <a:rPr lang="ru-RU" sz="3600" dirty="0"/>
              <a:t> — </a:t>
            </a:r>
            <a:r>
              <a:rPr lang="en-US" sz="3600" dirty="0"/>
              <a:t>disease as a result of which, is the deposition of crystals of uric acid or its salts (sodium urate) in the lumens of tubules or </a:t>
            </a:r>
            <a:r>
              <a:rPr lang="en-US" sz="3600" dirty="0" err="1"/>
              <a:t>interstitium</a:t>
            </a:r>
            <a:r>
              <a:rPr lang="en-US" sz="3600" dirty="0"/>
              <a:t> of </a:t>
            </a:r>
            <a:r>
              <a:rPr lang="en-US" sz="3600" dirty="0" smtClean="0"/>
              <a:t>renal</a:t>
            </a:r>
            <a:r>
              <a:rPr lang="ru-RU" sz="3600" dirty="0" smtClean="0"/>
              <a:t>.</a:t>
            </a:r>
            <a:endParaRPr lang="ru-RU" sz="3600" dirty="0"/>
          </a:p>
          <a:p>
            <a:pPr marL="0" indent="0" algn="just" fontAlgn="auto">
              <a:spcAft>
                <a:spcPts val="0"/>
              </a:spcAft>
              <a:buFont typeface="Wingdings 2"/>
              <a:buNone/>
              <a:defRPr/>
            </a:pPr>
            <a:endParaRPr lang="ru-RU" sz="28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2259121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5"/>
          <p:cNvSpPr txBox="1">
            <a:spLocks/>
          </p:cNvSpPr>
          <p:nvPr/>
        </p:nvSpPr>
        <p:spPr>
          <a:xfrm>
            <a:off x="-228600" y="0"/>
            <a:ext cx="9372600" cy="6675438"/>
          </a:xfrm>
          <a:prstGeom prst="rect">
            <a:avLst/>
          </a:prstGeom>
        </p:spPr>
        <p:txBody>
          <a:bodyPr>
            <a:normAutofit/>
          </a:bodyPr>
          <a:lstStyle>
            <a:lvl1pPr marL="273050" indent="-273050" algn="l" rtl="0" fontAlgn="base">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fontAlgn="base">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fontAlgn="base">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fontAlgn="base">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fontAlgn="base">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361950" algn="ctr" fontAlgn="auto">
              <a:spcAft>
                <a:spcPts val="0"/>
              </a:spcAft>
              <a:buFont typeface="Wingdings 2"/>
              <a:buNone/>
              <a:defRPr/>
            </a:pPr>
            <a:r>
              <a:rPr lang="en-US" sz="3000" b="1" dirty="0">
                <a:effectLst>
                  <a:outerShdw blurRad="38100" dist="38100" dir="2700000" algn="tl">
                    <a:srgbClr val="000000">
                      <a:alpha val="43137"/>
                    </a:srgbClr>
                  </a:outerShdw>
                </a:effectLst>
              </a:rPr>
              <a:t>Classification of urate </a:t>
            </a:r>
            <a:r>
              <a:rPr lang="en-US" sz="3000" b="1" dirty="0" smtClean="0">
                <a:effectLst>
                  <a:outerShdw blurRad="38100" dist="38100" dir="2700000" algn="tl">
                    <a:srgbClr val="000000">
                      <a:alpha val="43137"/>
                    </a:srgbClr>
                  </a:outerShdw>
                </a:effectLst>
              </a:rPr>
              <a:t>nephropathy</a:t>
            </a:r>
            <a:endParaRPr lang="ru-RU" sz="3000" b="1" dirty="0" smtClean="0">
              <a:effectLst>
                <a:outerShdw blurRad="38100" dist="38100" dir="2700000" algn="tl">
                  <a:srgbClr val="000000">
                    <a:alpha val="43137"/>
                  </a:srgbClr>
                </a:outerShdw>
              </a:effectLst>
            </a:endParaRPr>
          </a:p>
          <a:p>
            <a:pPr marL="0" indent="361950" algn="just" fontAlgn="auto">
              <a:spcAft>
                <a:spcPts val="0"/>
              </a:spcAft>
              <a:buFont typeface="Wingdings 2"/>
              <a:buNone/>
              <a:defRPr/>
            </a:pPr>
            <a:r>
              <a:rPr lang="en-US" sz="2200" dirty="0" smtClean="0">
                <a:solidFill>
                  <a:srgbClr val="FFFF00"/>
                </a:solidFill>
              </a:rPr>
              <a:t>I</a:t>
            </a:r>
            <a:r>
              <a:rPr lang="ru-RU" sz="2200" dirty="0" smtClean="0">
                <a:solidFill>
                  <a:srgbClr val="FFFF00"/>
                </a:solidFill>
              </a:rPr>
              <a:t>. </a:t>
            </a:r>
            <a:r>
              <a:rPr lang="en-US" sz="2200" dirty="0">
                <a:solidFill>
                  <a:srgbClr val="FFFF00"/>
                </a:solidFill>
              </a:rPr>
              <a:t>On </a:t>
            </a:r>
            <a:r>
              <a:rPr lang="en-US" sz="2200" dirty="0" smtClean="0">
                <a:solidFill>
                  <a:srgbClr val="FFFF00"/>
                </a:solidFill>
              </a:rPr>
              <a:t>causation</a:t>
            </a:r>
            <a:r>
              <a:rPr lang="ru-RU" sz="2200" dirty="0" smtClean="0">
                <a:solidFill>
                  <a:srgbClr val="FFFF00"/>
                </a:solidFill>
              </a:rPr>
              <a:t>:</a:t>
            </a:r>
          </a:p>
          <a:p>
            <a:pPr marL="1169988" indent="-457200">
              <a:buFont typeface="+mj-lt"/>
              <a:buAutoNum type="arabicPeriod"/>
              <a:defRPr/>
            </a:pPr>
            <a:r>
              <a:rPr lang="en-US" sz="2200" b="1" u="sng" dirty="0">
                <a:effectLst>
                  <a:outerShdw blurRad="38100" dist="38100" dir="2700000" algn="tl">
                    <a:srgbClr val="000000">
                      <a:alpha val="43137"/>
                    </a:srgbClr>
                  </a:outerShdw>
                </a:effectLst>
              </a:rPr>
              <a:t>Primary </a:t>
            </a:r>
            <a:r>
              <a:rPr lang="ru-RU" sz="2200" dirty="0" smtClean="0"/>
              <a:t>- </a:t>
            </a:r>
            <a:r>
              <a:rPr lang="en-US" sz="2200" dirty="0"/>
              <a:t>associated with defects in the enzymes uric acid synthesis</a:t>
            </a:r>
            <a:r>
              <a:rPr lang="ru-RU" sz="2200" dirty="0" smtClean="0"/>
              <a:t>.</a:t>
            </a:r>
            <a:endParaRPr lang="ru-RU" sz="2200" dirty="0"/>
          </a:p>
          <a:p>
            <a:pPr marL="1169988" indent="-457200">
              <a:buFont typeface="+mj-lt"/>
              <a:buAutoNum type="arabicPeriod"/>
              <a:defRPr/>
            </a:pPr>
            <a:r>
              <a:rPr lang="en-US" sz="2200" b="1" u="sng" dirty="0">
                <a:effectLst>
                  <a:outerShdw blurRad="38100" dist="38100" dir="2700000" algn="tl">
                    <a:srgbClr val="000000">
                      <a:alpha val="43137"/>
                    </a:srgbClr>
                  </a:outerShdw>
                </a:effectLst>
              </a:rPr>
              <a:t>Secondary </a:t>
            </a:r>
            <a:r>
              <a:rPr lang="en-US" sz="2200" b="1" u="sng" dirty="0" smtClean="0">
                <a:effectLst>
                  <a:outerShdw blurRad="38100" dist="38100" dir="2700000" algn="tl">
                    <a:srgbClr val="000000">
                      <a:alpha val="43137"/>
                    </a:srgbClr>
                  </a:outerShdw>
                </a:effectLst>
              </a:rPr>
              <a:t> </a:t>
            </a:r>
            <a:r>
              <a:rPr lang="ru-RU" sz="2200" dirty="0" smtClean="0"/>
              <a:t>- </a:t>
            </a:r>
            <a:r>
              <a:rPr lang="en-US" sz="2200" dirty="0"/>
              <a:t>develops when excessive cellular debris (blood diseases, chronic hemolysis, chemotherapy), as well as in chronic lead intoxication (impaired secretion of uric acid in the proximal tubule</a:t>
            </a:r>
            <a:r>
              <a:rPr lang="en-US" sz="2200" dirty="0" smtClean="0"/>
              <a:t>).</a:t>
            </a:r>
          </a:p>
          <a:p>
            <a:pPr marL="712788" indent="-352425">
              <a:buFont typeface="Wingdings 2" pitchFamily="18" charset="2"/>
              <a:buNone/>
              <a:defRPr/>
            </a:pPr>
            <a:r>
              <a:rPr lang="en-US" sz="2200" dirty="0" smtClean="0">
                <a:solidFill>
                  <a:srgbClr val="FFFF00"/>
                </a:solidFill>
              </a:rPr>
              <a:t>II.</a:t>
            </a:r>
            <a:r>
              <a:rPr lang="ru-RU" sz="2200" dirty="0" smtClean="0">
                <a:solidFill>
                  <a:srgbClr val="FFFF00"/>
                </a:solidFill>
              </a:rPr>
              <a:t> </a:t>
            </a:r>
            <a:r>
              <a:rPr lang="en-US" sz="2200" dirty="0">
                <a:solidFill>
                  <a:srgbClr val="FFFF00"/>
                </a:solidFill>
              </a:rPr>
              <a:t>With the </a:t>
            </a:r>
            <a:r>
              <a:rPr lang="en-US" sz="2200" dirty="0" smtClean="0">
                <a:solidFill>
                  <a:srgbClr val="FFFF00"/>
                </a:solidFill>
              </a:rPr>
              <a:t>flow</a:t>
            </a:r>
            <a:r>
              <a:rPr lang="ru-RU" sz="2200" dirty="0" smtClean="0">
                <a:solidFill>
                  <a:srgbClr val="FFFF00"/>
                </a:solidFill>
              </a:rPr>
              <a:t>:</a:t>
            </a:r>
          </a:p>
          <a:p>
            <a:pPr marL="1169988" indent="-457200">
              <a:buFont typeface="+mj-lt"/>
              <a:buAutoNum type="arabicPeriod"/>
              <a:defRPr/>
            </a:pPr>
            <a:r>
              <a:rPr lang="en-US" sz="2200" b="1" u="sng" dirty="0" smtClean="0">
                <a:effectLst>
                  <a:outerShdw blurRad="38100" dist="38100" dir="2700000" algn="tl">
                    <a:srgbClr val="000000">
                      <a:alpha val="43137"/>
                    </a:srgbClr>
                  </a:outerShdw>
                </a:effectLst>
              </a:rPr>
              <a:t>Acute </a:t>
            </a:r>
            <a:r>
              <a:rPr lang="ru-RU" sz="2200" dirty="0" smtClean="0"/>
              <a:t> - </a:t>
            </a:r>
            <a:r>
              <a:rPr lang="en-US" sz="2200" dirty="0"/>
              <a:t>associated with the treatment of cancer with </a:t>
            </a:r>
            <a:r>
              <a:rPr lang="en-US" sz="2200" dirty="0" err="1"/>
              <a:t>cytostatics</a:t>
            </a:r>
            <a:r>
              <a:rPr lang="en-US" sz="2200" dirty="0"/>
              <a:t>. Increased hepatic catabolism of purines, DNA released from necrotic cells, leading to hyperuricemia. Obstruction of collecting tubules crystals of uric acid causes the development of acute renal insufficiency</a:t>
            </a:r>
            <a:r>
              <a:rPr lang="ru-RU" sz="2200" dirty="0" smtClean="0"/>
              <a:t>.</a:t>
            </a:r>
            <a:endParaRPr lang="ru-RU" sz="2200" dirty="0"/>
          </a:p>
          <a:p>
            <a:pPr marL="1169988" indent="-457200">
              <a:buFont typeface="+mj-lt"/>
              <a:buAutoNum type="arabicPeriod"/>
              <a:defRPr/>
            </a:pPr>
            <a:r>
              <a:rPr lang="en-US" sz="2200" b="1" u="sng" dirty="0">
                <a:effectLst>
                  <a:outerShdw blurRad="38100" dist="38100" dir="2700000" algn="tl">
                    <a:srgbClr val="000000">
                      <a:alpha val="43137"/>
                    </a:srgbClr>
                  </a:outerShdw>
                </a:effectLst>
              </a:rPr>
              <a:t>Chronic</a:t>
            </a:r>
            <a:r>
              <a:rPr lang="ru-RU" sz="2200" u="sng" dirty="0" smtClean="0"/>
              <a:t> </a:t>
            </a:r>
            <a:r>
              <a:rPr lang="ru-RU" sz="2200" dirty="0" smtClean="0"/>
              <a:t>- </a:t>
            </a:r>
            <a:r>
              <a:rPr lang="en-US" sz="2200" dirty="0" smtClean="0"/>
              <a:t>it </a:t>
            </a:r>
            <a:r>
              <a:rPr lang="en-US" sz="2200" dirty="0"/>
              <a:t>caused by the deposition in the tubules and </a:t>
            </a:r>
            <a:r>
              <a:rPr lang="en-US" sz="2200" dirty="0" err="1"/>
              <a:t>interstitium</a:t>
            </a:r>
            <a:r>
              <a:rPr lang="en-US" sz="2200" dirty="0"/>
              <a:t> of sodium urate in the long forms of hyperuricemia</a:t>
            </a:r>
            <a:endParaRPr lang="en-US" sz="2200" i="1" dirty="0" smtClean="0"/>
          </a:p>
        </p:txBody>
      </p:sp>
    </p:spTree>
    <p:extLst>
      <p:ext uri="{BB962C8B-B14F-4D97-AF65-F5344CB8AC3E}">
        <p14:creationId xmlns:p14="http://schemas.microsoft.com/office/powerpoint/2010/main" val="369630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5"/>
          <p:cNvSpPr txBox="1">
            <a:spLocks/>
          </p:cNvSpPr>
          <p:nvPr/>
        </p:nvSpPr>
        <p:spPr>
          <a:xfrm>
            <a:off x="0" y="304800"/>
            <a:ext cx="8991600" cy="6324600"/>
          </a:xfrm>
          <a:prstGeom prst="rect">
            <a:avLst/>
          </a:prstGeom>
        </p:spPr>
        <p:txBody>
          <a:bodyPr>
            <a:normAutofit fontScale="92500" lnSpcReduction="20000"/>
          </a:bodyPr>
          <a:lstStyle>
            <a:lvl1pPr marL="273050" indent="-273050" algn="l" rtl="0" fontAlgn="base">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fontAlgn="base">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fontAlgn="base">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fontAlgn="base">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fontAlgn="base">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361950" algn="ctr" fontAlgn="auto">
              <a:spcAft>
                <a:spcPts val="0"/>
              </a:spcAft>
              <a:buFont typeface="Wingdings 2"/>
              <a:buNone/>
              <a:defRPr/>
            </a:pPr>
            <a:r>
              <a:rPr lang="en-US" sz="3000" b="1" u="sng" dirty="0">
                <a:effectLst>
                  <a:outerShdw blurRad="38100" dist="38100" dir="2700000" algn="tl">
                    <a:srgbClr val="000000">
                      <a:alpha val="43137"/>
                    </a:srgbClr>
                  </a:outerShdw>
                </a:effectLst>
              </a:rPr>
              <a:t>The classification of renal </a:t>
            </a:r>
            <a:r>
              <a:rPr lang="en-US" sz="3000" b="1" u="sng" dirty="0" smtClean="0">
                <a:effectLst>
                  <a:outerShdw blurRad="38100" dist="38100" dir="2700000" algn="tl">
                    <a:srgbClr val="000000">
                      <a:alpha val="43137"/>
                    </a:srgbClr>
                  </a:outerShdw>
                </a:effectLst>
              </a:rPr>
              <a:t>tumors</a:t>
            </a:r>
            <a:endParaRPr lang="ru-RU" sz="3000" b="1" u="sng" dirty="0" smtClean="0">
              <a:effectLst>
                <a:outerShdw blurRad="38100" dist="38100" dir="2700000" algn="tl">
                  <a:srgbClr val="000000">
                    <a:alpha val="43137"/>
                  </a:srgbClr>
                </a:outerShdw>
              </a:effectLst>
            </a:endParaRPr>
          </a:p>
          <a:p>
            <a:pPr marL="0" indent="361950" algn="just" fontAlgn="auto">
              <a:spcAft>
                <a:spcPts val="0"/>
              </a:spcAft>
              <a:buFont typeface="Wingdings 2"/>
              <a:buNone/>
              <a:defRPr/>
            </a:pPr>
            <a:r>
              <a:rPr lang="en-US" sz="2400" dirty="0" smtClean="0">
                <a:solidFill>
                  <a:srgbClr val="FFFF00"/>
                </a:solidFill>
              </a:rPr>
              <a:t>I</a:t>
            </a:r>
            <a:r>
              <a:rPr lang="ru-RU" sz="2400" dirty="0" smtClean="0">
                <a:solidFill>
                  <a:srgbClr val="FFFF00"/>
                </a:solidFill>
              </a:rPr>
              <a:t>. </a:t>
            </a:r>
            <a:r>
              <a:rPr lang="en-US" sz="2400" dirty="0" smtClean="0">
                <a:solidFill>
                  <a:srgbClr val="FFFF00"/>
                </a:solidFill>
              </a:rPr>
              <a:t>Benign</a:t>
            </a:r>
            <a:endParaRPr lang="ru-RU" sz="2400" dirty="0" smtClean="0">
              <a:solidFill>
                <a:srgbClr val="FFFF00"/>
              </a:solidFill>
            </a:endParaRPr>
          </a:p>
          <a:p>
            <a:pPr marL="1169988" indent="-457200">
              <a:buFont typeface="+mj-lt"/>
              <a:buAutoNum type="arabicPeriod"/>
              <a:defRPr/>
            </a:pPr>
            <a:r>
              <a:rPr lang="en-US" sz="2400" b="1" dirty="0" smtClean="0">
                <a:effectLst>
                  <a:outerShdw blurRad="38100" dist="38100" dir="2700000" algn="tl">
                    <a:srgbClr val="000000">
                      <a:alpha val="43137"/>
                    </a:srgbClr>
                  </a:outerShdw>
                </a:effectLst>
              </a:rPr>
              <a:t>Epithelial</a:t>
            </a:r>
            <a:r>
              <a:rPr lang="ru-RU" sz="2400" dirty="0" smtClean="0"/>
              <a:t>:</a:t>
            </a:r>
          </a:p>
          <a:p>
            <a:pPr marL="1625600" lvl="1" indent="-285750">
              <a:buFont typeface="Wingdings" pitchFamily="2" charset="2"/>
              <a:buChar char="v"/>
              <a:defRPr/>
            </a:pPr>
            <a:r>
              <a:rPr lang="en-US" b="1" dirty="0">
                <a:effectLst>
                  <a:outerShdw blurRad="38100" dist="38100" dir="2700000" algn="tl">
                    <a:srgbClr val="000000">
                      <a:alpha val="43137"/>
                    </a:srgbClr>
                  </a:outerShdw>
                </a:effectLst>
              </a:rPr>
              <a:t>Adenoma</a:t>
            </a:r>
            <a:r>
              <a:rPr lang="ru-RU" b="1" dirty="0" smtClean="0">
                <a:effectLst>
                  <a:outerShdw blurRad="38100" dist="38100" dir="2700000" algn="tl">
                    <a:srgbClr val="000000">
                      <a:alpha val="43137"/>
                    </a:srgbClr>
                  </a:outerShdw>
                </a:effectLst>
              </a:rPr>
              <a:t>: </a:t>
            </a:r>
            <a:r>
              <a:rPr lang="en-US" i="1" dirty="0" smtClean="0"/>
              <a:t>dark </a:t>
            </a:r>
            <a:r>
              <a:rPr lang="en-US" i="1" dirty="0"/>
              <a:t>cell (basophilic), clear cell and acidophilic (</a:t>
            </a:r>
            <a:r>
              <a:rPr lang="en-US" i="1" dirty="0" err="1"/>
              <a:t>oncocytomas</a:t>
            </a:r>
            <a:r>
              <a:rPr lang="en-US" i="1" dirty="0"/>
              <a:t>)</a:t>
            </a:r>
          </a:p>
          <a:p>
            <a:pPr marL="1169988" indent="-457200">
              <a:buFont typeface="+mj-lt"/>
              <a:buAutoNum type="arabicPeriod"/>
              <a:defRPr/>
            </a:pPr>
            <a:r>
              <a:rPr lang="en-US" sz="2400" b="1" dirty="0" smtClean="0">
                <a:effectLst>
                  <a:outerShdw blurRad="38100" dist="38100" dir="2700000" algn="tl">
                    <a:srgbClr val="000000">
                      <a:alpha val="43137"/>
                    </a:srgbClr>
                  </a:outerShdw>
                </a:effectLst>
              </a:rPr>
              <a:t>Mesenchymal</a:t>
            </a:r>
            <a:r>
              <a:rPr lang="ru-RU" sz="2400" dirty="0" smtClean="0"/>
              <a:t>:</a:t>
            </a:r>
          </a:p>
          <a:p>
            <a:pPr marL="1536700" lvl="1" indent="-196850">
              <a:buFont typeface="Wingdings" pitchFamily="2" charset="2"/>
              <a:buChar char="v"/>
              <a:defRPr/>
            </a:pPr>
            <a:r>
              <a:rPr lang="en-US" b="1" dirty="0">
                <a:effectLst>
                  <a:outerShdw blurRad="38100" dist="38100" dir="2700000" algn="tl">
                    <a:srgbClr val="000000">
                      <a:alpha val="43137"/>
                    </a:srgbClr>
                  </a:outerShdw>
                </a:effectLst>
              </a:rPr>
              <a:t>Fibroma (hamartoma)</a:t>
            </a:r>
          </a:p>
          <a:p>
            <a:pPr marL="1536700" lvl="1" indent="-196850">
              <a:buFont typeface="Wingdings" pitchFamily="2" charset="2"/>
              <a:buChar char="v"/>
              <a:defRPr/>
            </a:pPr>
            <a:r>
              <a:rPr lang="en-US" b="1" dirty="0" err="1" smtClean="0">
                <a:effectLst>
                  <a:outerShdw blurRad="38100" dist="38100" dir="2700000" algn="tl">
                    <a:srgbClr val="000000">
                      <a:alpha val="43137"/>
                    </a:srgbClr>
                  </a:outerShdw>
                </a:effectLst>
              </a:rPr>
              <a:t>Angiomyolipoma</a:t>
            </a:r>
            <a:endParaRPr lang="en-US" b="1" dirty="0">
              <a:effectLst>
                <a:outerShdw blurRad="38100" dist="38100" dir="2700000" algn="tl">
                  <a:srgbClr val="000000">
                    <a:alpha val="43137"/>
                  </a:srgbClr>
                </a:outerShdw>
              </a:effectLst>
            </a:endParaRPr>
          </a:p>
          <a:p>
            <a:pPr marL="352425" lvl="1" indent="0">
              <a:buFont typeface="Wingdings 2" pitchFamily="18" charset="2"/>
              <a:buNone/>
              <a:defRPr/>
            </a:pPr>
            <a:r>
              <a:rPr lang="en-US" dirty="0" smtClean="0">
                <a:solidFill>
                  <a:srgbClr val="FFFF00"/>
                </a:solidFill>
              </a:rPr>
              <a:t>II.</a:t>
            </a:r>
            <a:r>
              <a:rPr lang="ru-RU" dirty="0" smtClean="0">
                <a:solidFill>
                  <a:srgbClr val="FFFF00"/>
                </a:solidFill>
              </a:rPr>
              <a:t> </a:t>
            </a:r>
            <a:r>
              <a:rPr lang="en-US" dirty="0" smtClean="0">
                <a:solidFill>
                  <a:srgbClr val="FFFF00"/>
                </a:solidFill>
              </a:rPr>
              <a:t>Malignant</a:t>
            </a:r>
            <a:endParaRPr lang="ru-RU" dirty="0" smtClean="0">
              <a:solidFill>
                <a:srgbClr val="FFFF00"/>
              </a:solidFill>
            </a:endParaRPr>
          </a:p>
          <a:p>
            <a:pPr marL="1169988" indent="-457200">
              <a:buFont typeface="+mj-lt"/>
              <a:buAutoNum type="arabicPeriod"/>
              <a:defRPr/>
            </a:pPr>
            <a:r>
              <a:rPr lang="en-US" sz="2400" b="1" dirty="0" smtClean="0">
                <a:effectLst>
                  <a:outerShdw blurRad="38100" dist="38100" dir="2700000" algn="tl">
                    <a:srgbClr val="000000">
                      <a:alpha val="43137"/>
                    </a:srgbClr>
                  </a:outerShdw>
                </a:effectLst>
              </a:rPr>
              <a:t>Epithelial</a:t>
            </a:r>
            <a:r>
              <a:rPr lang="ru-RU" sz="2400" dirty="0" smtClean="0"/>
              <a:t>:</a:t>
            </a:r>
          </a:p>
          <a:p>
            <a:pPr marL="1536700" lvl="1" indent="-196850">
              <a:buFont typeface="Wingdings" pitchFamily="2" charset="2"/>
              <a:buChar char="v"/>
              <a:defRPr/>
            </a:pPr>
            <a:r>
              <a:rPr lang="en-US" b="1" dirty="0">
                <a:effectLst>
                  <a:outerShdw blurRad="38100" dist="38100" dir="2700000" algn="tl">
                    <a:srgbClr val="000000">
                      <a:alpha val="43137"/>
                    </a:srgbClr>
                  </a:outerShdw>
                </a:effectLst>
              </a:rPr>
              <a:t>Renal cell carcinoma (</a:t>
            </a:r>
            <a:r>
              <a:rPr lang="en-US" b="1" dirty="0" err="1">
                <a:effectLst>
                  <a:outerShdw blurRad="38100" dist="38100" dir="2700000" algn="tl">
                    <a:srgbClr val="000000">
                      <a:alpha val="43137"/>
                    </a:srgbClr>
                  </a:outerShdw>
                </a:effectLst>
              </a:rPr>
              <a:t>hypernephroma</a:t>
            </a:r>
            <a:r>
              <a:rPr lang="en-US" b="1" dirty="0" smtClean="0">
                <a:effectLst>
                  <a:outerShdw blurRad="38100" dist="38100" dir="2700000" algn="tl">
                    <a:srgbClr val="000000">
                      <a:alpha val="43137"/>
                    </a:srgbClr>
                  </a:outerShdw>
                </a:effectLst>
              </a:rPr>
              <a:t>):</a:t>
            </a:r>
            <a:r>
              <a:rPr lang="ru-RU" b="1" dirty="0" smtClean="0">
                <a:effectLst>
                  <a:outerShdw blurRad="38100" dist="38100" dir="2700000" algn="tl">
                    <a:srgbClr val="000000">
                      <a:alpha val="43137"/>
                    </a:srgbClr>
                  </a:outerShdw>
                </a:effectLst>
              </a:rPr>
              <a:t>  </a:t>
            </a:r>
            <a:r>
              <a:rPr lang="en-US" i="1" dirty="0"/>
              <a:t>clear cell </a:t>
            </a:r>
            <a:r>
              <a:rPr lang="en-US" i="1" dirty="0" smtClean="0"/>
              <a:t>(alveolar</a:t>
            </a:r>
            <a:r>
              <a:rPr lang="en-US" i="1" dirty="0"/>
              <a:t>); glandular (adenocarcinoma); granular </a:t>
            </a:r>
            <a:r>
              <a:rPr lang="en-US" i="1" dirty="0" smtClean="0"/>
              <a:t>cell; </a:t>
            </a:r>
            <a:r>
              <a:rPr lang="en-US" i="1" dirty="0" err="1" smtClean="0"/>
              <a:t>polymorphocellular</a:t>
            </a:r>
            <a:r>
              <a:rPr lang="en-US" i="1" dirty="0" smtClean="0"/>
              <a:t> (</a:t>
            </a:r>
            <a:r>
              <a:rPr lang="en-US" i="1" dirty="0" err="1" smtClean="0"/>
              <a:t>sarcomatoid</a:t>
            </a:r>
            <a:r>
              <a:rPr lang="en-US" i="1" dirty="0"/>
              <a:t>, aggressive </a:t>
            </a:r>
            <a:r>
              <a:rPr lang="en-US" i="1" dirty="0" err="1"/>
              <a:t>carcinosarcomas</a:t>
            </a:r>
            <a:r>
              <a:rPr lang="en-US" i="1" dirty="0"/>
              <a:t>); mixed cell </a:t>
            </a:r>
            <a:r>
              <a:rPr lang="en-US" i="1" dirty="0" smtClean="0"/>
              <a:t>carcinoma</a:t>
            </a:r>
            <a:endParaRPr lang="ru-RU" i="1" dirty="0" smtClean="0"/>
          </a:p>
          <a:p>
            <a:pPr marL="1169988" indent="-457200">
              <a:buFont typeface="+mj-lt"/>
              <a:buAutoNum type="arabicPeriod"/>
              <a:defRPr/>
            </a:pPr>
            <a:r>
              <a:rPr lang="en-US" sz="2400" b="1" dirty="0">
                <a:effectLst>
                  <a:outerShdw blurRad="38100" dist="38100" dir="2700000" algn="tl">
                    <a:srgbClr val="000000">
                      <a:alpha val="43137"/>
                    </a:srgbClr>
                  </a:outerShdw>
                </a:effectLst>
              </a:rPr>
              <a:t>Mesenchymal </a:t>
            </a:r>
            <a:r>
              <a:rPr lang="ru-RU" sz="2400" dirty="0" smtClean="0"/>
              <a:t>:</a:t>
            </a:r>
          </a:p>
          <a:p>
            <a:pPr marL="1536700" lvl="1" indent="-196850">
              <a:buFont typeface="Wingdings" pitchFamily="2" charset="2"/>
              <a:buChar char="v"/>
              <a:defRPr/>
            </a:pPr>
            <a:r>
              <a:rPr lang="en-US" b="1" dirty="0">
                <a:effectLst>
                  <a:outerShdw blurRad="38100" dist="38100" dir="2700000" algn="tl">
                    <a:srgbClr val="000000">
                      <a:alpha val="43137"/>
                    </a:srgbClr>
                  </a:outerShdw>
                </a:effectLst>
              </a:rPr>
              <a:t>Mesenchymal:</a:t>
            </a:r>
          </a:p>
          <a:p>
            <a:pPr marL="1536700" lvl="1" indent="-196850">
              <a:buFont typeface="Wingdings" pitchFamily="2" charset="2"/>
              <a:buChar char="v"/>
              <a:defRPr/>
            </a:pPr>
            <a:r>
              <a:rPr lang="en-US" b="1" dirty="0" err="1" smtClean="0">
                <a:effectLst>
                  <a:outerShdw blurRad="38100" dist="38100" dir="2700000" algn="tl">
                    <a:srgbClr val="000000">
                      <a:alpha val="43137"/>
                    </a:srgbClr>
                  </a:outerShdw>
                </a:effectLst>
              </a:rPr>
              <a:t>Leiomyosarcoma</a:t>
            </a:r>
            <a:endParaRPr lang="en-US" b="1" dirty="0" smtClean="0">
              <a:effectLst>
                <a:outerShdw blurRad="38100" dist="38100" dir="2700000" algn="tl">
                  <a:srgbClr val="000000">
                    <a:alpha val="43137"/>
                  </a:srgbClr>
                </a:outerShdw>
              </a:effectLst>
            </a:endParaRPr>
          </a:p>
          <a:p>
            <a:pPr marL="1169988" indent="-457200">
              <a:buFont typeface="+mj-lt"/>
              <a:buAutoNum type="arabicPeriod"/>
              <a:defRPr/>
            </a:pPr>
            <a:r>
              <a:rPr lang="en-US" sz="2400" b="1" dirty="0">
                <a:effectLst>
                  <a:outerShdw blurRad="38100" dist="38100" dir="2700000" algn="tl">
                    <a:srgbClr val="000000">
                      <a:alpha val="43137"/>
                    </a:srgbClr>
                  </a:outerShdw>
                </a:effectLst>
              </a:rPr>
              <a:t>Mixed structure</a:t>
            </a:r>
            <a:r>
              <a:rPr lang="ru-RU" sz="2400" b="1" dirty="0" smtClean="0">
                <a:effectLst>
                  <a:outerShdw blurRad="38100" dist="38100" dir="2700000" algn="tl">
                    <a:srgbClr val="000000">
                      <a:alpha val="43137"/>
                    </a:srgbClr>
                  </a:outerShdw>
                </a:effectLst>
              </a:rPr>
              <a:t>:</a:t>
            </a:r>
          </a:p>
          <a:p>
            <a:pPr marL="1536700" lvl="1" indent="-196850">
              <a:buFont typeface="Wingdings" pitchFamily="2" charset="2"/>
              <a:buChar char="v"/>
              <a:defRPr/>
            </a:pPr>
            <a:r>
              <a:rPr lang="en-US" b="1" dirty="0" err="1">
                <a:effectLst>
                  <a:outerShdw blurRad="38100" dist="38100" dir="2700000" algn="tl">
                    <a:srgbClr val="000000">
                      <a:alpha val="43137"/>
                    </a:srgbClr>
                  </a:outerShdw>
                </a:effectLst>
              </a:rPr>
              <a:t>Nephroblastoma</a:t>
            </a:r>
            <a:r>
              <a:rPr lang="en-US" b="1"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(embryonal </a:t>
            </a:r>
            <a:r>
              <a:rPr lang="en-US" dirty="0" err="1">
                <a:effectLst>
                  <a:outerShdw blurRad="38100" dist="38100" dir="2700000" algn="tl">
                    <a:srgbClr val="000000">
                      <a:alpha val="43137"/>
                    </a:srgbClr>
                  </a:outerShdw>
                </a:effectLst>
              </a:rPr>
              <a:t>carcinosarcoma</a:t>
            </a:r>
            <a:r>
              <a:rPr lang="en-US" dirty="0">
                <a:effectLst>
                  <a:outerShdw blurRad="38100" dist="38100" dir="2700000" algn="tl">
                    <a:srgbClr val="000000">
                      <a:alpha val="43137"/>
                    </a:srgbClr>
                  </a:outerShdw>
                </a:effectLst>
              </a:rPr>
              <a:t>, Wilms' tumor, </a:t>
            </a:r>
            <a:r>
              <a:rPr lang="en-US" dirty="0" err="1" smtClean="0">
                <a:effectLst>
                  <a:outerShdw blurRad="38100" dist="38100" dir="2700000" algn="tl">
                    <a:srgbClr val="000000">
                      <a:alpha val="43137"/>
                    </a:srgbClr>
                  </a:outerShdw>
                </a:effectLst>
              </a:rPr>
              <a:t>adenosarcoma</a:t>
            </a:r>
            <a:r>
              <a:rPr lang="en-US" dirty="0" smtClean="0">
                <a:effectLst>
                  <a:outerShdw blurRad="38100" dist="38100" dir="2700000" algn="tl">
                    <a:srgbClr val="000000">
                      <a:alpha val="43137"/>
                    </a:srgbClr>
                  </a:outerShdw>
                </a:effectLst>
              </a:rPr>
              <a:t>)</a:t>
            </a:r>
            <a:endParaRPr lang="ru-RU" i="1" dirty="0" smtClean="0"/>
          </a:p>
        </p:txBody>
      </p:sp>
    </p:spTree>
    <p:extLst>
      <p:ext uri="{BB962C8B-B14F-4D97-AF65-F5344CB8AC3E}">
        <p14:creationId xmlns:p14="http://schemas.microsoft.com/office/powerpoint/2010/main" val="34521370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p:cNvSpPr>
            <a:spLocks noChangeArrowheads="1"/>
          </p:cNvSpPr>
          <p:nvPr/>
        </p:nvSpPr>
        <p:spPr bwMode="auto">
          <a:xfrm>
            <a:off x="255588" y="304800"/>
            <a:ext cx="8686800" cy="6529388"/>
          </a:xfrm>
          <a:prstGeom prst="rect">
            <a:avLst/>
          </a:prstGeom>
          <a:noFill/>
          <a:ln>
            <a:noFill/>
          </a:ln>
          <a:extLst/>
        </p:spPr>
        <p:txBody>
          <a:bodyPr>
            <a:spAutoFit/>
          </a:bodyPr>
          <a:lstStyle/>
          <a:p>
            <a:pPr algn="ctr">
              <a:spcAft>
                <a:spcPts val="1000"/>
              </a:spcAft>
              <a:defRPr/>
            </a:pPr>
            <a:r>
              <a:rPr lang="en-US" sz="3000" b="1" u="sng" dirty="0">
                <a:effectLst>
                  <a:outerShdw blurRad="38100" dist="38100" dir="2700000" algn="tl">
                    <a:srgbClr val="000000">
                      <a:alpha val="43137"/>
                    </a:srgbClr>
                  </a:outerShdw>
                </a:effectLst>
              </a:rPr>
              <a:t>Risk factors for kidney cancer</a:t>
            </a:r>
            <a:endParaRPr lang="ru-RU" sz="2200" b="1" u="sng" dirty="0">
              <a:solidFill>
                <a:srgbClr val="FFFF00"/>
              </a:solidFill>
            </a:endParaRPr>
          </a:p>
          <a:p>
            <a:pPr marL="285750" indent="-285750">
              <a:spcAft>
                <a:spcPts val="1000"/>
              </a:spcAft>
              <a:buFont typeface="Arial" pitchFamily="34" charset="0"/>
              <a:buChar char="•"/>
              <a:defRPr/>
            </a:pPr>
            <a:r>
              <a:rPr lang="en-US" sz="3000" b="1" dirty="0">
                <a:solidFill>
                  <a:srgbClr val="FFFF00"/>
                </a:solidFill>
                <a:effectLst>
                  <a:outerShdw blurRad="38100" dist="38100" dir="2700000" algn="tl">
                    <a:srgbClr val="000000">
                      <a:alpha val="43137"/>
                    </a:srgbClr>
                  </a:outerShdw>
                </a:effectLst>
              </a:rPr>
              <a:t>Smoking </a:t>
            </a:r>
            <a:r>
              <a:rPr lang="en-US" sz="3000" b="1" dirty="0">
                <a:solidFill>
                  <a:srgbClr val="FFFF00"/>
                </a:solidFill>
                <a:effectLst>
                  <a:outerShdw blurRad="38100" dist="38100" dir="2700000" algn="tl">
                    <a:srgbClr val="000000">
                      <a:alpha val="43137"/>
                    </a:srgbClr>
                  </a:outerShdw>
                </a:effectLst>
              </a:rPr>
              <a:t>tobacco </a:t>
            </a:r>
            <a:r>
              <a:rPr lang="ru-RU" sz="3000" dirty="0"/>
              <a:t>— </a:t>
            </a:r>
            <a:r>
              <a:rPr lang="en-US" sz="3000" dirty="0"/>
              <a:t>(3-fold increase in the incidence of</a:t>
            </a:r>
            <a:r>
              <a:rPr lang="en-US" sz="3000" dirty="0"/>
              <a:t>)</a:t>
            </a:r>
          </a:p>
          <a:p>
            <a:pPr marL="285750" indent="-285750">
              <a:spcAft>
                <a:spcPts val="1000"/>
              </a:spcAft>
              <a:buFont typeface="Arial" pitchFamily="34" charset="0"/>
              <a:buChar char="•"/>
              <a:defRPr/>
            </a:pPr>
            <a:r>
              <a:rPr lang="en-US" sz="3000" b="1" dirty="0">
                <a:solidFill>
                  <a:srgbClr val="FFFF00"/>
                </a:solidFill>
                <a:effectLst>
                  <a:outerShdw blurRad="38100" dist="38100" dir="2700000" algn="tl">
                    <a:srgbClr val="000000">
                      <a:alpha val="43137"/>
                    </a:srgbClr>
                  </a:outerShdw>
                </a:effectLst>
              </a:rPr>
              <a:t>The action of chemical and biological </a:t>
            </a:r>
            <a:r>
              <a:rPr lang="en-US" sz="3000" b="1" dirty="0">
                <a:solidFill>
                  <a:srgbClr val="FFFF00"/>
                </a:solidFill>
                <a:effectLst>
                  <a:outerShdw blurRad="38100" dist="38100" dir="2700000" algn="tl">
                    <a:srgbClr val="000000">
                      <a:alpha val="43137"/>
                    </a:srgbClr>
                  </a:outerShdw>
                </a:effectLst>
              </a:rPr>
              <a:t>carcinogens </a:t>
            </a:r>
            <a:r>
              <a:rPr lang="ru-RU" sz="3000" dirty="0"/>
              <a:t>—</a:t>
            </a:r>
            <a:r>
              <a:rPr lang="en-US" sz="3000" dirty="0"/>
              <a:t>nitrosamines, aromatic amines, thorium oxide and asbestos</a:t>
            </a:r>
            <a:r>
              <a:rPr lang="en-US" sz="3000" dirty="0"/>
              <a:t>.</a:t>
            </a:r>
          </a:p>
          <a:p>
            <a:pPr marL="285750" indent="-285750">
              <a:spcAft>
                <a:spcPts val="1000"/>
              </a:spcAft>
              <a:buFont typeface="Arial" pitchFamily="34" charset="0"/>
              <a:buChar char="•"/>
              <a:defRPr/>
            </a:pPr>
            <a:r>
              <a:rPr lang="en-US" sz="3000" b="1" dirty="0">
                <a:solidFill>
                  <a:srgbClr val="FFFF00"/>
                </a:solidFill>
                <a:effectLst>
                  <a:outerShdw blurRad="38100" dist="38100" dir="2700000" algn="tl">
                    <a:srgbClr val="000000">
                      <a:alpha val="43137"/>
                    </a:srgbClr>
                  </a:outerShdw>
                </a:effectLst>
              </a:rPr>
              <a:t>Drugs </a:t>
            </a:r>
            <a:r>
              <a:rPr lang="ru-RU" sz="3000" dirty="0"/>
              <a:t>— </a:t>
            </a:r>
            <a:r>
              <a:rPr lang="en-US" sz="3000" dirty="0"/>
              <a:t>the use of hormones and </a:t>
            </a:r>
            <a:r>
              <a:rPr lang="en-US" sz="3000" dirty="0" err="1"/>
              <a:t>cytostatics</a:t>
            </a:r>
            <a:endParaRPr lang="en-US" sz="3000" dirty="0"/>
          </a:p>
          <a:p>
            <a:pPr marL="285750" indent="-285750">
              <a:spcAft>
                <a:spcPts val="1000"/>
              </a:spcAft>
              <a:buFont typeface="Arial" pitchFamily="34" charset="0"/>
              <a:buChar char="•"/>
              <a:defRPr/>
            </a:pPr>
            <a:r>
              <a:rPr lang="en-US" sz="3000" b="1" dirty="0">
                <a:solidFill>
                  <a:srgbClr val="FFFF00"/>
                </a:solidFill>
                <a:effectLst>
                  <a:outerShdw blurRad="38100" dist="38100" dir="2700000" algn="tl">
                    <a:srgbClr val="000000">
                      <a:alpha val="43137"/>
                    </a:srgbClr>
                  </a:outerShdw>
                </a:effectLst>
              </a:rPr>
              <a:t>The radiation</a:t>
            </a:r>
          </a:p>
          <a:p>
            <a:pPr marL="285750" indent="-285750">
              <a:spcAft>
                <a:spcPts val="1000"/>
              </a:spcAft>
              <a:buFont typeface="Arial" pitchFamily="34" charset="0"/>
              <a:buChar char="•"/>
              <a:defRPr/>
            </a:pPr>
            <a:r>
              <a:rPr lang="en-US" sz="3000" b="1" dirty="0">
                <a:solidFill>
                  <a:srgbClr val="FFFF00"/>
                </a:solidFill>
                <a:effectLst>
                  <a:outerShdw blurRad="38100" dist="38100" dir="2700000" algn="tl">
                    <a:srgbClr val="000000">
                      <a:alpha val="43137"/>
                    </a:srgbClr>
                  </a:outerShdw>
                </a:effectLst>
              </a:rPr>
              <a:t>Adiposity</a:t>
            </a:r>
            <a:endParaRPr lang="en-US" sz="3000" b="1" dirty="0">
              <a:solidFill>
                <a:srgbClr val="FFFF00"/>
              </a:solidFill>
              <a:effectLst>
                <a:outerShdw blurRad="38100" dist="38100" dir="2700000" algn="tl">
                  <a:srgbClr val="000000">
                    <a:alpha val="43137"/>
                  </a:srgbClr>
                </a:outerShdw>
              </a:effectLst>
            </a:endParaRPr>
          </a:p>
          <a:p>
            <a:pPr marL="285750" indent="-285750">
              <a:spcAft>
                <a:spcPts val="1000"/>
              </a:spcAft>
              <a:buFont typeface="Arial" pitchFamily="34" charset="0"/>
              <a:buChar char="•"/>
              <a:defRPr/>
            </a:pPr>
            <a:r>
              <a:rPr lang="en-US" sz="3000" b="1" dirty="0" err="1">
                <a:solidFill>
                  <a:srgbClr val="FFFF00"/>
                </a:solidFill>
                <a:effectLst>
                  <a:outerShdw blurRad="38100" dist="38100" dir="2700000" algn="tl">
                    <a:srgbClr val="000000">
                      <a:alpha val="43137"/>
                    </a:srgbClr>
                  </a:outerShdw>
                </a:effectLst>
              </a:rPr>
              <a:t>Multicystic</a:t>
            </a:r>
            <a:r>
              <a:rPr lang="en-US" sz="3000" b="1" dirty="0">
                <a:solidFill>
                  <a:srgbClr val="FFFF00"/>
                </a:solidFill>
                <a:effectLst>
                  <a:outerShdw blurRad="38100" dist="38100" dir="2700000" algn="tl">
                    <a:srgbClr val="000000">
                      <a:alpha val="43137"/>
                    </a:srgbClr>
                  </a:outerShdw>
                </a:effectLst>
              </a:rPr>
              <a:t> </a:t>
            </a:r>
            <a:r>
              <a:rPr lang="en-US" sz="3000" b="1" dirty="0">
                <a:solidFill>
                  <a:srgbClr val="FFFF00"/>
                </a:solidFill>
                <a:effectLst>
                  <a:outerShdw blurRad="38100" dist="38100" dir="2700000" algn="tl">
                    <a:srgbClr val="000000">
                      <a:alpha val="43137"/>
                    </a:srgbClr>
                  </a:outerShdw>
                </a:effectLst>
              </a:rPr>
              <a:t>kidney disease</a:t>
            </a:r>
          </a:p>
          <a:p>
            <a:pPr marL="285750" indent="-285750">
              <a:spcAft>
                <a:spcPts val="1000"/>
              </a:spcAft>
              <a:buFont typeface="Arial" pitchFamily="34" charset="0"/>
              <a:buChar char="•"/>
              <a:defRPr/>
            </a:pPr>
            <a:r>
              <a:rPr lang="en-US" sz="3000" b="1" dirty="0">
                <a:solidFill>
                  <a:srgbClr val="FFFF00"/>
                </a:solidFill>
                <a:effectLst>
                  <a:outerShdw blurRad="38100" dist="38100" dir="2700000" algn="tl">
                    <a:srgbClr val="000000">
                      <a:alpha val="43137"/>
                    </a:srgbClr>
                  </a:outerShdw>
                </a:effectLst>
              </a:rPr>
              <a:t>Prolonged hemodialysis</a:t>
            </a:r>
            <a:endParaRPr lang="ru-RU" sz="30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589748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 y="228600"/>
            <a:ext cx="8610600" cy="430213"/>
          </a:xfrm>
          <a:prstGeom prst="rect">
            <a:avLst/>
          </a:prstGeom>
        </p:spPr>
        <p:txBody>
          <a:bodyPr>
            <a:spAutoFit/>
          </a:bodyPr>
          <a:lstStyle/>
          <a:p>
            <a:pPr algn="ctr">
              <a:defRPr/>
            </a:pPr>
            <a:r>
              <a:rPr lang="en-US" sz="2200" b="1" dirty="0">
                <a:solidFill>
                  <a:srgbClr val="FFFF00"/>
                </a:solidFill>
                <a:effectLst>
                  <a:outerShdw blurRad="38100" dist="38100" dir="2700000" algn="tl">
                    <a:srgbClr val="000000">
                      <a:alpha val="43137"/>
                    </a:srgbClr>
                  </a:outerShdw>
                </a:effectLst>
              </a:rPr>
              <a:t>Renal cell carcinoma (</a:t>
            </a:r>
            <a:r>
              <a:rPr lang="en-US" sz="2200" b="1" dirty="0" err="1">
                <a:solidFill>
                  <a:srgbClr val="FFFF00"/>
                </a:solidFill>
                <a:effectLst>
                  <a:outerShdw blurRad="38100" dist="38100" dir="2700000" algn="tl">
                    <a:srgbClr val="000000">
                      <a:alpha val="43137"/>
                    </a:srgbClr>
                  </a:outerShdw>
                </a:effectLst>
              </a:rPr>
              <a:t>hypernephroma</a:t>
            </a:r>
            <a:r>
              <a:rPr lang="ru-RU" sz="2200" b="1" dirty="0">
                <a:solidFill>
                  <a:srgbClr val="FFFF00"/>
                </a:solidFill>
                <a:effectLst>
                  <a:outerShdw blurRad="38100" dist="38100" dir="2700000" algn="tl">
                    <a:srgbClr val="000000">
                      <a:alpha val="43137"/>
                    </a:srgbClr>
                  </a:outerShdw>
                </a:effectLst>
              </a:rPr>
              <a:t>)</a:t>
            </a:r>
            <a:endParaRPr lang="ru-RU" sz="2200" dirty="0"/>
          </a:p>
        </p:txBody>
      </p:sp>
      <p:pic>
        <p:nvPicPr>
          <p:cNvPr id="41987" name="Picture 4" descr="C:\Users\Василий\Desktop\Изображение 014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4303713" cy="581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5" descr="C:\Users\Василий\Desktop\Изображение 0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4863" y="785813"/>
            <a:ext cx="4224337" cy="579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86290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 y="228600"/>
            <a:ext cx="8610600" cy="369888"/>
          </a:xfrm>
          <a:prstGeom prst="rect">
            <a:avLst/>
          </a:prstGeom>
        </p:spPr>
        <p:txBody>
          <a:bodyPr>
            <a:spAutoFit/>
          </a:bodyPr>
          <a:lstStyle/>
          <a:p>
            <a:pPr algn="ctr">
              <a:defRPr/>
            </a:pPr>
            <a:r>
              <a:rPr lang="en-US" b="1" dirty="0" err="1">
                <a:solidFill>
                  <a:srgbClr val="FFFF00"/>
                </a:solidFill>
                <a:effectLst>
                  <a:outerShdw blurRad="38100" dist="38100" dir="2700000" algn="tl">
                    <a:srgbClr val="000000">
                      <a:alpha val="43137"/>
                    </a:srgbClr>
                  </a:outerShdw>
                </a:effectLst>
              </a:rPr>
              <a:t>Nephroblastoma</a:t>
            </a:r>
            <a:r>
              <a:rPr lang="en-US" b="1" dirty="0">
                <a:solidFill>
                  <a:srgbClr val="FFFF00"/>
                </a:solidFill>
                <a:effectLst>
                  <a:outerShdw blurRad="38100" dist="38100" dir="2700000" algn="tl">
                    <a:srgbClr val="000000">
                      <a:alpha val="43137"/>
                    </a:srgbClr>
                  </a:outerShdw>
                </a:effectLst>
              </a:rPr>
              <a:t> (Wilms tumor, </a:t>
            </a:r>
            <a:r>
              <a:rPr lang="en-US" b="1" dirty="0" err="1">
                <a:solidFill>
                  <a:srgbClr val="FFFF00"/>
                </a:solidFill>
                <a:effectLst>
                  <a:outerShdw blurRad="38100" dist="38100" dir="2700000" algn="tl">
                    <a:srgbClr val="000000">
                      <a:alpha val="43137"/>
                    </a:srgbClr>
                  </a:outerShdw>
                </a:effectLst>
              </a:rPr>
              <a:t>adenosarcoma</a:t>
            </a:r>
            <a:r>
              <a:rPr lang="en-US" b="1" dirty="0">
                <a:solidFill>
                  <a:srgbClr val="FFFF00"/>
                </a:solidFill>
                <a:effectLst>
                  <a:outerShdw blurRad="38100" dist="38100" dir="2700000" algn="tl">
                    <a:srgbClr val="000000">
                      <a:alpha val="43137"/>
                    </a:srgbClr>
                  </a:outerShdw>
                </a:effectLst>
              </a:rPr>
              <a:t>)</a:t>
            </a:r>
            <a:endParaRPr lang="ru-RU" dirty="0"/>
          </a:p>
        </p:txBody>
      </p:sp>
      <p:pic>
        <p:nvPicPr>
          <p:cNvPr id="430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557213"/>
            <a:ext cx="5562600" cy="60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81213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5"/>
          <p:cNvSpPr txBox="1">
            <a:spLocks/>
          </p:cNvSpPr>
          <p:nvPr/>
        </p:nvSpPr>
        <p:spPr>
          <a:xfrm>
            <a:off x="0" y="0"/>
            <a:ext cx="8991600" cy="6629400"/>
          </a:xfrm>
          <a:prstGeom prst="rect">
            <a:avLst/>
          </a:prstGeom>
        </p:spPr>
        <p:txBody>
          <a:bodyPr>
            <a:normAutofit fontScale="92500" lnSpcReduction="10000"/>
          </a:bodyPr>
          <a:lstStyle>
            <a:lvl1pPr marL="273050" indent="-273050" algn="l" rtl="0" fontAlgn="base">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fontAlgn="base">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fontAlgn="base">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fontAlgn="base">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fontAlgn="base">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361950" algn="ctr" fontAlgn="auto">
              <a:spcAft>
                <a:spcPts val="0"/>
              </a:spcAft>
              <a:buFont typeface="Wingdings 2"/>
              <a:buNone/>
              <a:defRPr/>
            </a:pPr>
            <a:r>
              <a:rPr lang="en-US" sz="3000" b="1" u="sng" dirty="0">
                <a:effectLst>
                  <a:outerShdw blurRad="38100" dist="38100" dir="2700000" algn="tl">
                    <a:srgbClr val="000000">
                      <a:alpha val="43137"/>
                    </a:srgbClr>
                  </a:outerShdw>
                </a:effectLst>
              </a:rPr>
              <a:t>The classification of bladder </a:t>
            </a:r>
            <a:r>
              <a:rPr lang="en-US" sz="3000" b="1" u="sng" dirty="0" smtClean="0">
                <a:effectLst>
                  <a:outerShdw blurRad="38100" dist="38100" dir="2700000" algn="tl">
                    <a:srgbClr val="000000">
                      <a:alpha val="43137"/>
                    </a:srgbClr>
                  </a:outerShdw>
                </a:effectLst>
              </a:rPr>
              <a:t>tumors</a:t>
            </a:r>
            <a:endParaRPr lang="ru-RU" sz="3000" b="1" u="sng" dirty="0" smtClean="0">
              <a:effectLst>
                <a:outerShdw blurRad="38100" dist="38100" dir="2700000" algn="tl">
                  <a:srgbClr val="000000">
                    <a:alpha val="43137"/>
                  </a:srgbClr>
                </a:outerShdw>
              </a:effectLst>
            </a:endParaRPr>
          </a:p>
          <a:p>
            <a:pPr marL="0" indent="361950" algn="just" fontAlgn="auto">
              <a:spcAft>
                <a:spcPts val="0"/>
              </a:spcAft>
              <a:buFont typeface="Wingdings 2"/>
              <a:buNone/>
              <a:defRPr/>
            </a:pPr>
            <a:r>
              <a:rPr lang="en-US" sz="2400" dirty="0" smtClean="0">
                <a:solidFill>
                  <a:srgbClr val="FFFF00"/>
                </a:solidFill>
              </a:rPr>
              <a:t>I</a:t>
            </a:r>
            <a:r>
              <a:rPr lang="ru-RU" sz="2500" dirty="0" smtClean="0">
                <a:solidFill>
                  <a:srgbClr val="FFFF00"/>
                </a:solidFill>
              </a:rPr>
              <a:t>. </a:t>
            </a:r>
            <a:r>
              <a:rPr lang="en-US" sz="2500" dirty="0" smtClean="0">
                <a:solidFill>
                  <a:srgbClr val="FFFF00"/>
                </a:solidFill>
              </a:rPr>
              <a:t>Benign</a:t>
            </a:r>
            <a:endParaRPr lang="ru-RU" sz="2500" dirty="0" smtClean="0">
              <a:solidFill>
                <a:srgbClr val="FFFF00"/>
              </a:solidFill>
            </a:endParaRPr>
          </a:p>
          <a:p>
            <a:pPr marL="1169988" indent="-457200">
              <a:buFont typeface="+mj-lt"/>
              <a:buAutoNum type="arabicPeriod"/>
              <a:defRPr/>
            </a:pPr>
            <a:r>
              <a:rPr lang="ru-RU" sz="2500" b="1" dirty="0" err="1">
                <a:effectLst>
                  <a:outerShdw blurRad="38100" dist="38100" dir="2700000" algn="tl">
                    <a:srgbClr val="000000">
                      <a:alpha val="43137"/>
                    </a:srgbClr>
                  </a:outerShdw>
                </a:effectLst>
              </a:rPr>
              <a:t>The</a:t>
            </a:r>
            <a:r>
              <a:rPr lang="ru-RU" sz="2500" b="1" dirty="0">
                <a:effectLst>
                  <a:outerShdw blurRad="38100" dist="38100" dir="2700000" algn="tl">
                    <a:srgbClr val="000000">
                      <a:alpha val="43137"/>
                    </a:srgbClr>
                  </a:outerShdw>
                </a:effectLst>
              </a:rPr>
              <a:t> </a:t>
            </a:r>
            <a:r>
              <a:rPr lang="en-US" sz="2500" b="1" dirty="0">
                <a:effectLst>
                  <a:outerShdw blurRad="38100" dist="38100" dir="2700000" algn="tl">
                    <a:srgbClr val="000000">
                      <a:alpha val="43137"/>
                    </a:srgbClr>
                  </a:outerShdw>
                </a:effectLst>
              </a:rPr>
              <a:t>e</a:t>
            </a:r>
            <a:r>
              <a:rPr lang="en-US" sz="2500" b="1" dirty="0" smtClean="0">
                <a:effectLst>
                  <a:outerShdw blurRad="38100" dist="38100" dir="2700000" algn="tl">
                    <a:srgbClr val="000000">
                      <a:alpha val="43137"/>
                    </a:srgbClr>
                  </a:outerShdw>
                </a:effectLst>
              </a:rPr>
              <a:t>pithelial</a:t>
            </a:r>
            <a:r>
              <a:rPr lang="ru-RU" sz="2500" dirty="0" smtClean="0"/>
              <a:t>:</a:t>
            </a:r>
          </a:p>
          <a:p>
            <a:pPr marL="1625600" lvl="1" indent="-285750">
              <a:buFont typeface="Wingdings" pitchFamily="2" charset="2"/>
              <a:buChar char="v"/>
              <a:defRPr/>
            </a:pPr>
            <a:r>
              <a:rPr lang="en-US" sz="2500" b="1" dirty="0" smtClean="0">
                <a:effectLst>
                  <a:outerShdw blurRad="38100" dist="38100" dir="2700000" algn="tl">
                    <a:srgbClr val="000000">
                      <a:alpha val="43137"/>
                    </a:srgbClr>
                  </a:outerShdw>
                </a:effectLst>
              </a:rPr>
              <a:t>Transitional </a:t>
            </a:r>
            <a:r>
              <a:rPr lang="en-US" sz="2500" b="1" dirty="0">
                <a:effectLst>
                  <a:outerShdw blurRad="38100" dist="38100" dir="2700000" algn="tl">
                    <a:srgbClr val="000000">
                      <a:alpha val="43137"/>
                    </a:srgbClr>
                  </a:outerShdw>
                </a:effectLst>
              </a:rPr>
              <a:t>cell</a:t>
            </a:r>
            <a:r>
              <a:rPr lang="ru-RU" sz="2500" b="1" dirty="0" smtClean="0">
                <a:effectLst>
                  <a:outerShdw blurRad="38100" dist="38100" dir="2700000" algn="tl">
                    <a:srgbClr val="000000">
                      <a:alpha val="43137"/>
                    </a:srgbClr>
                  </a:outerShdw>
                </a:effectLst>
              </a:rPr>
              <a:t> </a:t>
            </a:r>
            <a:r>
              <a:rPr lang="ru-RU" sz="2500" b="1" dirty="0" err="1">
                <a:effectLst>
                  <a:outerShdw blurRad="38100" dist="38100" dir="2700000" algn="tl">
                    <a:srgbClr val="000000">
                      <a:alpha val="43137"/>
                    </a:srgbClr>
                  </a:outerShdw>
                </a:effectLst>
              </a:rPr>
              <a:t>papilloma</a:t>
            </a:r>
            <a:endParaRPr lang="ru-RU" sz="2500" b="1" dirty="0" smtClean="0">
              <a:effectLst>
                <a:outerShdw blurRad="38100" dist="38100" dir="2700000" algn="tl">
                  <a:srgbClr val="000000">
                    <a:alpha val="43137"/>
                  </a:srgbClr>
                </a:outerShdw>
              </a:effectLst>
            </a:endParaRPr>
          </a:p>
          <a:p>
            <a:pPr marL="1625600" lvl="1" indent="-285750">
              <a:buFont typeface="Wingdings" pitchFamily="2" charset="2"/>
              <a:buChar char="v"/>
              <a:defRPr/>
            </a:pPr>
            <a:r>
              <a:rPr lang="ru-RU" sz="2500" b="1" dirty="0" smtClean="0">
                <a:effectLst>
                  <a:outerShdw blurRad="38100" dist="38100" dir="2700000" algn="tl">
                    <a:srgbClr val="000000">
                      <a:alpha val="43137"/>
                    </a:srgbClr>
                  </a:outerShdw>
                </a:effectLst>
              </a:rPr>
              <a:t>The inverted papilloma</a:t>
            </a:r>
          </a:p>
          <a:p>
            <a:pPr marL="1169988" indent="-457200">
              <a:buFont typeface="+mj-lt"/>
              <a:buAutoNum type="arabicPeriod"/>
              <a:defRPr/>
            </a:pPr>
            <a:r>
              <a:rPr lang="ru-RU" sz="2500" b="1" dirty="0" smtClean="0">
                <a:effectLst>
                  <a:outerShdw blurRad="38100" dist="38100" dir="2700000" algn="tl">
                    <a:srgbClr val="000000">
                      <a:alpha val="43137"/>
                    </a:srgbClr>
                  </a:outerShdw>
                </a:effectLst>
              </a:rPr>
              <a:t>The mesenchymal </a:t>
            </a:r>
            <a:r>
              <a:rPr lang="ru-RU" sz="2500" dirty="0" smtClean="0"/>
              <a:t>:</a:t>
            </a:r>
          </a:p>
          <a:p>
            <a:pPr marL="1536700" lvl="1" indent="-196850">
              <a:buFont typeface="Wingdings" pitchFamily="2" charset="2"/>
              <a:buChar char="v"/>
              <a:defRPr/>
            </a:pPr>
            <a:r>
              <a:rPr lang="ru-RU" sz="2500" b="1" dirty="0" smtClean="0">
                <a:effectLst>
                  <a:outerShdw blurRad="38100" dist="38100" dir="2700000" algn="tl">
                    <a:srgbClr val="000000">
                      <a:alpha val="43137"/>
                    </a:srgbClr>
                  </a:outerShdw>
                </a:effectLst>
              </a:rPr>
              <a:t>Leyomioma</a:t>
            </a:r>
          </a:p>
          <a:p>
            <a:pPr marL="1536700" lvl="1" indent="-196850">
              <a:buFont typeface="Wingdings" pitchFamily="2" charset="2"/>
              <a:buChar char="v"/>
              <a:defRPr/>
            </a:pPr>
            <a:r>
              <a:rPr lang="ru-RU" sz="2500" b="1" dirty="0" smtClean="0">
                <a:effectLst>
                  <a:outerShdw blurRad="38100" dist="38100" dir="2700000" algn="tl">
                    <a:srgbClr val="000000">
                      <a:alpha val="43137"/>
                    </a:srgbClr>
                  </a:outerShdw>
                </a:effectLst>
              </a:rPr>
              <a:t>Gemangioma</a:t>
            </a:r>
          </a:p>
          <a:p>
            <a:pPr marL="1536700" lvl="1" indent="-196850">
              <a:buFont typeface="Wingdings" pitchFamily="2" charset="2"/>
              <a:buChar char="v"/>
              <a:defRPr/>
            </a:pPr>
            <a:r>
              <a:rPr lang="ru-RU" sz="2500" b="1" dirty="0" smtClean="0">
                <a:effectLst>
                  <a:outerShdw blurRad="38100" dist="38100" dir="2700000" algn="tl">
                    <a:srgbClr val="000000">
                      <a:alpha val="43137"/>
                    </a:srgbClr>
                  </a:outerShdw>
                </a:effectLst>
              </a:rPr>
              <a:t>Lipoma</a:t>
            </a:r>
            <a:endParaRPr lang="en-US" sz="2500" b="1" dirty="0" smtClean="0">
              <a:effectLst>
                <a:outerShdw blurRad="38100" dist="38100" dir="2700000" algn="tl">
                  <a:srgbClr val="000000">
                    <a:alpha val="43137"/>
                  </a:srgbClr>
                </a:outerShdw>
              </a:effectLst>
            </a:endParaRPr>
          </a:p>
          <a:p>
            <a:pPr marL="0" indent="361950" algn="just" fontAlgn="auto">
              <a:spcAft>
                <a:spcPts val="0"/>
              </a:spcAft>
              <a:buFont typeface="Wingdings 2"/>
              <a:buNone/>
              <a:defRPr/>
            </a:pPr>
            <a:r>
              <a:rPr lang="en-US" sz="2500" dirty="0" smtClean="0">
                <a:solidFill>
                  <a:srgbClr val="FFFF00"/>
                </a:solidFill>
              </a:rPr>
              <a:t>II.</a:t>
            </a:r>
            <a:r>
              <a:rPr lang="ru-RU" sz="2500" dirty="0" smtClean="0">
                <a:solidFill>
                  <a:srgbClr val="FFFF00"/>
                </a:solidFill>
              </a:rPr>
              <a:t> The malignant</a:t>
            </a:r>
          </a:p>
          <a:p>
            <a:pPr marL="1169988" indent="-457200">
              <a:buFont typeface="+mj-lt"/>
              <a:buAutoNum type="arabicPeriod"/>
              <a:defRPr/>
            </a:pPr>
            <a:r>
              <a:rPr lang="ru-RU" sz="2500" b="1" dirty="0" err="1">
                <a:effectLst>
                  <a:outerShdw blurRad="38100" dist="38100" dir="2700000" algn="tl">
                    <a:srgbClr val="000000">
                      <a:alpha val="43137"/>
                    </a:srgbClr>
                  </a:outerShdw>
                </a:effectLst>
              </a:rPr>
              <a:t>The</a:t>
            </a:r>
            <a:r>
              <a:rPr lang="ru-RU" sz="2500" b="1" dirty="0">
                <a:effectLst>
                  <a:outerShdw blurRad="38100" dist="38100" dir="2700000" algn="tl">
                    <a:srgbClr val="000000">
                      <a:alpha val="43137"/>
                    </a:srgbClr>
                  </a:outerShdw>
                </a:effectLst>
              </a:rPr>
              <a:t> </a:t>
            </a:r>
            <a:r>
              <a:rPr lang="en-US" sz="2500" b="1" dirty="0" smtClean="0">
                <a:effectLst>
                  <a:outerShdw blurRad="38100" dist="38100" dir="2700000" algn="tl">
                    <a:srgbClr val="000000">
                      <a:alpha val="43137"/>
                    </a:srgbClr>
                  </a:outerShdw>
                </a:effectLst>
              </a:rPr>
              <a:t>epithelial</a:t>
            </a:r>
            <a:r>
              <a:rPr lang="ru-RU" sz="2500" dirty="0" smtClean="0"/>
              <a:t>:</a:t>
            </a:r>
          </a:p>
          <a:p>
            <a:pPr marL="1536700" lvl="1" indent="-196850">
              <a:buFont typeface="Wingdings" pitchFamily="2" charset="2"/>
              <a:buChar char="v"/>
              <a:defRPr/>
            </a:pPr>
            <a:r>
              <a:rPr lang="en-US" sz="2500" b="1" dirty="0">
                <a:effectLst>
                  <a:outerShdw blurRad="38100" dist="38100" dir="2700000" algn="tl">
                    <a:srgbClr val="000000">
                      <a:alpha val="43137"/>
                    </a:srgbClr>
                  </a:outerShdw>
                </a:effectLst>
              </a:rPr>
              <a:t>Transitional cell</a:t>
            </a:r>
            <a:r>
              <a:rPr lang="ru-RU" sz="2500" b="1" dirty="0" smtClean="0">
                <a:effectLst>
                  <a:outerShdw blurRad="38100" dist="38100" dir="2700000" algn="tl">
                    <a:srgbClr val="000000">
                      <a:alpha val="43137"/>
                    </a:srgbClr>
                  </a:outerShdw>
                </a:effectLst>
              </a:rPr>
              <a:t> </a:t>
            </a:r>
            <a:r>
              <a:rPr lang="ru-RU" sz="2500" b="1" dirty="0" err="1" smtClean="0">
                <a:effectLst>
                  <a:outerShdw blurRad="38100" dist="38100" dir="2700000" algn="tl">
                    <a:srgbClr val="000000">
                      <a:alpha val="43137"/>
                    </a:srgbClr>
                  </a:outerShdw>
                </a:effectLst>
              </a:rPr>
              <a:t>cancer</a:t>
            </a:r>
            <a:endParaRPr lang="en-US" sz="2500" b="1" dirty="0" smtClean="0">
              <a:effectLst>
                <a:outerShdw blurRad="38100" dist="38100" dir="2700000" algn="tl">
                  <a:srgbClr val="000000">
                    <a:alpha val="43137"/>
                  </a:srgbClr>
                </a:outerShdw>
              </a:effectLst>
            </a:endParaRPr>
          </a:p>
          <a:p>
            <a:pPr marL="1536700" lvl="1" indent="-196850">
              <a:buFont typeface="Wingdings" pitchFamily="2" charset="2"/>
              <a:buChar char="v"/>
              <a:defRPr/>
            </a:pPr>
            <a:r>
              <a:rPr lang="en-US" sz="2500" b="1" dirty="0" smtClean="0">
                <a:effectLst>
                  <a:outerShdw blurRad="38100" dist="38100" dir="2700000" algn="tl">
                    <a:srgbClr val="000000">
                      <a:alpha val="43137"/>
                    </a:srgbClr>
                  </a:outerShdw>
                </a:effectLst>
              </a:rPr>
              <a:t>Squamous </a:t>
            </a:r>
            <a:r>
              <a:rPr lang="en-US" sz="2500" b="1" dirty="0">
                <a:effectLst>
                  <a:outerShdw blurRad="38100" dist="38100" dir="2700000" algn="tl">
                    <a:srgbClr val="000000">
                      <a:alpha val="43137"/>
                    </a:srgbClr>
                  </a:outerShdw>
                </a:effectLst>
              </a:rPr>
              <a:t>cell </a:t>
            </a:r>
            <a:r>
              <a:rPr lang="en-US" sz="2500" b="1" dirty="0" smtClean="0">
                <a:effectLst>
                  <a:outerShdw blurRad="38100" dist="38100" dir="2700000" algn="tl">
                    <a:srgbClr val="000000">
                      <a:alpha val="43137"/>
                    </a:srgbClr>
                  </a:outerShdw>
                </a:effectLst>
              </a:rPr>
              <a:t>carcinoma</a:t>
            </a:r>
            <a:endParaRPr lang="ru-RU" sz="2500" b="1" dirty="0" smtClean="0">
              <a:effectLst>
                <a:outerShdw blurRad="38100" dist="38100" dir="2700000" algn="tl">
                  <a:srgbClr val="000000">
                    <a:alpha val="43137"/>
                  </a:srgbClr>
                </a:outerShdw>
              </a:effectLst>
            </a:endParaRPr>
          </a:p>
          <a:p>
            <a:pPr marL="1536700" lvl="1" indent="-196850">
              <a:buFont typeface="Wingdings" pitchFamily="2" charset="2"/>
              <a:buChar char="v"/>
              <a:defRPr/>
            </a:pPr>
            <a:r>
              <a:rPr lang="ru-RU" sz="2500" b="1" dirty="0" err="1" smtClean="0">
                <a:effectLst>
                  <a:outerShdw blurRad="38100" dist="38100" dir="2700000" algn="tl">
                    <a:srgbClr val="000000">
                      <a:alpha val="43137"/>
                    </a:srgbClr>
                  </a:outerShdw>
                </a:effectLst>
              </a:rPr>
              <a:t>Adenokar</a:t>
            </a:r>
            <a:r>
              <a:rPr lang="en-US" sz="2500" b="1" dirty="0" smtClean="0">
                <a:effectLst>
                  <a:outerShdw blurRad="38100" dist="38100" dir="2700000" algn="tl">
                    <a:srgbClr val="000000">
                      <a:alpha val="43137"/>
                    </a:srgbClr>
                  </a:outerShdw>
                </a:effectLst>
              </a:rPr>
              <a:t>c</a:t>
            </a:r>
            <a:r>
              <a:rPr lang="ru-RU" sz="2500" b="1" dirty="0" err="1" smtClean="0">
                <a:effectLst>
                  <a:outerShdw blurRad="38100" dist="38100" dir="2700000" algn="tl">
                    <a:srgbClr val="000000">
                      <a:alpha val="43137"/>
                    </a:srgbClr>
                  </a:outerShdw>
                </a:effectLst>
              </a:rPr>
              <a:t>inoma</a:t>
            </a:r>
            <a:endParaRPr lang="ru-RU" sz="2500" b="1" dirty="0" smtClean="0">
              <a:effectLst>
                <a:outerShdw blurRad="38100" dist="38100" dir="2700000" algn="tl">
                  <a:srgbClr val="000000">
                    <a:alpha val="43137"/>
                  </a:srgbClr>
                </a:outerShdw>
              </a:effectLst>
            </a:endParaRPr>
          </a:p>
          <a:p>
            <a:pPr marL="1169988" indent="-457200">
              <a:buFont typeface="+mj-lt"/>
              <a:buAutoNum type="arabicPeriod"/>
              <a:defRPr/>
            </a:pPr>
            <a:r>
              <a:rPr lang="ru-RU" sz="2500" b="1" dirty="0" smtClean="0">
                <a:effectLst>
                  <a:outerShdw blurRad="38100" dist="38100" dir="2700000" algn="tl">
                    <a:srgbClr val="000000">
                      <a:alpha val="43137"/>
                    </a:srgbClr>
                  </a:outerShdw>
                </a:effectLst>
              </a:rPr>
              <a:t>The mesenchymal</a:t>
            </a:r>
            <a:r>
              <a:rPr lang="ru-RU" sz="2500" dirty="0" smtClean="0"/>
              <a:t> :</a:t>
            </a:r>
          </a:p>
          <a:p>
            <a:pPr marL="1536700" lvl="1" indent="-196850">
              <a:buFont typeface="Wingdings" pitchFamily="2" charset="2"/>
              <a:buChar char="v"/>
              <a:defRPr/>
            </a:pPr>
            <a:r>
              <a:rPr lang="ru-RU" sz="2500" b="1" dirty="0" err="1" smtClean="0">
                <a:effectLst>
                  <a:outerShdw blurRad="38100" dist="38100" dir="2700000" algn="tl">
                    <a:srgbClr val="000000">
                      <a:alpha val="43137"/>
                    </a:srgbClr>
                  </a:outerShdw>
                </a:effectLst>
              </a:rPr>
              <a:t>Leyomiosar</a:t>
            </a:r>
            <a:r>
              <a:rPr lang="en-US" sz="2500" b="1" dirty="0" smtClean="0">
                <a:effectLst>
                  <a:outerShdw blurRad="38100" dist="38100" dir="2700000" algn="tl">
                    <a:srgbClr val="000000">
                      <a:alpha val="43137"/>
                    </a:srgbClr>
                  </a:outerShdw>
                </a:effectLst>
              </a:rPr>
              <a:t>c</a:t>
            </a:r>
            <a:r>
              <a:rPr lang="ru-RU" sz="2500" b="1" dirty="0" err="1" smtClean="0">
                <a:effectLst>
                  <a:outerShdw blurRad="38100" dist="38100" dir="2700000" algn="tl">
                    <a:srgbClr val="000000">
                      <a:alpha val="43137"/>
                    </a:srgbClr>
                  </a:outerShdw>
                </a:effectLst>
              </a:rPr>
              <a:t>oma</a:t>
            </a:r>
            <a:endParaRPr lang="ru-RU" sz="2500" b="1" dirty="0" smtClean="0">
              <a:effectLst>
                <a:outerShdw blurRad="38100" dist="38100" dir="2700000" algn="tl">
                  <a:srgbClr val="000000">
                    <a:alpha val="43137"/>
                  </a:srgbClr>
                </a:outerShdw>
              </a:effectLst>
            </a:endParaRPr>
          </a:p>
          <a:p>
            <a:pPr marL="1536700" lvl="1" indent="-196850">
              <a:buFont typeface="Wingdings" pitchFamily="2" charset="2"/>
              <a:buChar char="v"/>
              <a:defRPr/>
            </a:pPr>
            <a:r>
              <a:rPr lang="ru-RU" sz="2500" b="1" dirty="0" err="1" smtClean="0">
                <a:effectLst>
                  <a:outerShdw blurRad="38100" dist="38100" dir="2700000" algn="tl">
                    <a:srgbClr val="000000">
                      <a:alpha val="43137"/>
                    </a:srgbClr>
                  </a:outerShdw>
                </a:effectLst>
              </a:rPr>
              <a:t>Fibrosar</a:t>
            </a:r>
            <a:r>
              <a:rPr lang="en-US" sz="2500" b="1" dirty="0" smtClean="0">
                <a:effectLst>
                  <a:outerShdw blurRad="38100" dist="38100" dir="2700000" algn="tl">
                    <a:srgbClr val="000000">
                      <a:alpha val="43137"/>
                    </a:srgbClr>
                  </a:outerShdw>
                </a:effectLst>
              </a:rPr>
              <a:t>c</a:t>
            </a:r>
            <a:r>
              <a:rPr lang="ru-RU" sz="2500" b="1" dirty="0" err="1" smtClean="0">
                <a:effectLst>
                  <a:outerShdw blurRad="38100" dist="38100" dir="2700000" algn="tl">
                    <a:srgbClr val="000000">
                      <a:alpha val="43137"/>
                    </a:srgbClr>
                  </a:outerShdw>
                </a:effectLst>
              </a:rPr>
              <a:t>oma</a:t>
            </a:r>
            <a:endParaRPr lang="ru-RU" sz="2500" b="1" dirty="0" smtClean="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5"/>
          <p:cNvSpPr>
            <a:spLocks noGrp="1"/>
          </p:cNvSpPr>
          <p:nvPr>
            <p:ph idx="1"/>
          </p:nvPr>
        </p:nvSpPr>
        <p:spPr>
          <a:xfrm>
            <a:off x="457200" y="990600"/>
            <a:ext cx="8229600" cy="4572000"/>
          </a:xfrm>
        </p:spPr>
        <p:txBody>
          <a:bodyPr>
            <a:normAutofit/>
          </a:bodyPr>
          <a:lstStyle/>
          <a:p>
            <a:pPr marL="0" indent="361950" algn="ctr" eaLnBrk="1" fontAlgn="auto" hangingPunct="1">
              <a:spcAft>
                <a:spcPts val="0"/>
              </a:spcAft>
              <a:buFont typeface="Wingdings 2"/>
              <a:buNone/>
              <a:defRPr/>
            </a:pPr>
            <a:r>
              <a:rPr lang="en-US" sz="3200" b="1" u="sng" dirty="0">
                <a:solidFill>
                  <a:srgbClr val="FFFF00"/>
                </a:solidFill>
                <a:effectLst>
                  <a:outerShdw blurRad="38100" dist="38100" dir="2700000" algn="tl">
                    <a:srgbClr val="000000">
                      <a:alpha val="43137"/>
                    </a:srgbClr>
                  </a:outerShdw>
                </a:effectLst>
              </a:rPr>
              <a:t>The etiology of pyelonephritis</a:t>
            </a:r>
            <a:endParaRPr lang="ru-RU" sz="3200" dirty="0" smtClean="0"/>
          </a:p>
          <a:p>
            <a:pPr marL="0" indent="361950" algn="just" eaLnBrk="1" fontAlgn="auto" hangingPunct="1">
              <a:spcAft>
                <a:spcPts val="0"/>
              </a:spcAft>
              <a:buFont typeface="Wingdings 2"/>
              <a:buChar char=""/>
              <a:defRPr/>
            </a:pPr>
            <a:r>
              <a:rPr lang="en-US" sz="3200" dirty="0" smtClean="0">
                <a:effectLst>
                  <a:outerShdw blurRad="38100" dist="38100" dir="2700000" algn="tl">
                    <a:srgbClr val="000000">
                      <a:alpha val="43137"/>
                    </a:srgbClr>
                  </a:outerShdw>
                </a:effectLst>
              </a:rPr>
              <a:t>E. Coli</a:t>
            </a:r>
            <a:r>
              <a:rPr lang="ru-RU" sz="3200" dirty="0" smtClean="0">
                <a:effectLst>
                  <a:outerShdw blurRad="38100" dist="38100" dir="2700000" algn="tl">
                    <a:srgbClr val="000000">
                      <a:alpha val="43137"/>
                    </a:srgbClr>
                  </a:outerShdw>
                </a:effectLst>
              </a:rPr>
              <a:t> </a:t>
            </a:r>
            <a:r>
              <a:rPr lang="ru-RU" sz="3200" i="1" dirty="0" smtClean="0"/>
              <a:t>(</a:t>
            </a:r>
            <a:r>
              <a:rPr lang="en-US" sz="3200" i="1" dirty="0"/>
              <a:t>the most frequent cause</a:t>
            </a:r>
            <a:r>
              <a:rPr lang="ru-RU" sz="3200" i="1" dirty="0" smtClean="0"/>
              <a:t>)</a:t>
            </a:r>
          </a:p>
          <a:p>
            <a:pPr marL="0" indent="361950" algn="just" eaLnBrk="1" fontAlgn="auto" hangingPunct="1">
              <a:spcAft>
                <a:spcPts val="0"/>
              </a:spcAft>
              <a:buFont typeface="Wingdings 2"/>
              <a:buChar char=""/>
              <a:defRPr/>
            </a:pPr>
            <a:r>
              <a:rPr lang="en-US" sz="3200" dirty="0" smtClean="0">
                <a:effectLst>
                  <a:outerShdw blurRad="38100" dist="38100" dir="2700000" algn="tl">
                    <a:srgbClr val="000000">
                      <a:alpha val="43137"/>
                    </a:srgbClr>
                  </a:outerShdw>
                </a:effectLst>
              </a:rPr>
              <a:t>Proteus</a:t>
            </a:r>
            <a:endParaRPr lang="ru-RU" sz="3200" dirty="0" smtClean="0">
              <a:effectLst>
                <a:outerShdw blurRad="38100" dist="38100" dir="2700000" algn="tl">
                  <a:srgbClr val="000000">
                    <a:alpha val="43137"/>
                  </a:srgbClr>
                </a:outerShdw>
              </a:effectLst>
            </a:endParaRPr>
          </a:p>
          <a:p>
            <a:pPr marL="0" indent="361950" algn="just" eaLnBrk="1" fontAlgn="auto" hangingPunct="1">
              <a:spcAft>
                <a:spcPts val="0"/>
              </a:spcAft>
              <a:buFont typeface="Wingdings 2"/>
              <a:buChar char=""/>
              <a:defRPr/>
            </a:pPr>
            <a:r>
              <a:rPr lang="en-US" sz="3200" dirty="0" err="1" smtClean="0">
                <a:effectLst>
                  <a:outerShdw blurRad="38100" dist="38100" dir="2700000" algn="tl">
                    <a:srgbClr val="000000">
                      <a:alpha val="43137"/>
                    </a:srgbClr>
                  </a:outerShdw>
                </a:effectLst>
              </a:rPr>
              <a:t>Enterobacter</a:t>
            </a:r>
            <a:endParaRPr lang="en-US" sz="3200" dirty="0" smtClean="0">
              <a:effectLst>
                <a:outerShdw blurRad="38100" dist="38100" dir="2700000" algn="tl">
                  <a:srgbClr val="000000">
                    <a:alpha val="43137"/>
                  </a:srgbClr>
                </a:outerShdw>
              </a:effectLst>
            </a:endParaRPr>
          </a:p>
          <a:p>
            <a:pPr marL="0" indent="361950" algn="just" eaLnBrk="1" fontAlgn="auto" hangingPunct="1">
              <a:spcAft>
                <a:spcPts val="0"/>
              </a:spcAft>
              <a:buFont typeface="Wingdings 2"/>
              <a:buChar char=""/>
              <a:defRPr/>
            </a:pPr>
            <a:r>
              <a:rPr lang="en-US" sz="3200" dirty="0" err="1" smtClean="0">
                <a:effectLst>
                  <a:outerShdw blurRad="38100" dist="38100" dir="2700000" algn="tl">
                    <a:srgbClr val="000000">
                      <a:alpha val="43137"/>
                    </a:srgbClr>
                  </a:outerShdw>
                </a:effectLst>
              </a:rPr>
              <a:t>Klebsiella</a:t>
            </a:r>
            <a:endParaRPr lang="en-US" sz="3200" dirty="0" smtClean="0">
              <a:effectLst>
                <a:outerShdw blurRad="38100" dist="38100" dir="2700000" algn="tl">
                  <a:srgbClr val="000000">
                    <a:alpha val="43137"/>
                  </a:srgbClr>
                </a:outerShdw>
              </a:effectLst>
            </a:endParaRPr>
          </a:p>
          <a:p>
            <a:pPr marL="361950" indent="-361950" algn="just" eaLnBrk="1" fontAlgn="auto" hangingPunct="1">
              <a:spcAft>
                <a:spcPts val="0"/>
              </a:spcAft>
              <a:buFont typeface="Wingdings 2"/>
              <a:buChar char=""/>
              <a:defRPr/>
            </a:pPr>
            <a:r>
              <a:rPr lang="en-US" sz="3200" dirty="0" smtClean="0">
                <a:effectLst>
                  <a:outerShdw blurRad="38100" dist="38100" dir="2700000" algn="tl">
                    <a:srgbClr val="000000">
                      <a:alpha val="43137"/>
                    </a:srgbClr>
                  </a:outerShdw>
                </a:effectLst>
              </a:rPr>
              <a:t>Staphylococcus</a:t>
            </a:r>
            <a:r>
              <a:rPr lang="ru-RU" sz="3200" dirty="0">
                <a:effectLst>
                  <a:outerShdw blurRad="38100" dist="38100" dir="2700000" algn="tl">
                    <a:srgbClr val="000000">
                      <a:alpha val="43137"/>
                    </a:srgbClr>
                  </a:outerShdw>
                </a:effectLst>
              </a:rPr>
              <a:t> </a:t>
            </a:r>
            <a:r>
              <a:rPr lang="ru-RU" sz="3200" i="1" dirty="0" smtClean="0"/>
              <a:t>(</a:t>
            </a:r>
            <a:r>
              <a:rPr lang="en-US" sz="3200" i="1" dirty="0"/>
              <a:t>more frequently when under way </a:t>
            </a:r>
            <a:r>
              <a:rPr lang="en-US" sz="3200" i="1" dirty="0" err="1"/>
              <a:t>hematogenous</a:t>
            </a:r>
            <a:r>
              <a:rPr lang="en-US" sz="3200" i="1" dirty="0"/>
              <a:t> infection</a:t>
            </a:r>
            <a:r>
              <a:rPr lang="ru-RU" sz="3200" i="1" dirty="0" smtClean="0"/>
              <a:t>)</a:t>
            </a:r>
          </a:p>
        </p:txBody>
      </p:sp>
    </p:spTree>
    <p:extLst>
      <p:ext uri="{BB962C8B-B14F-4D97-AF65-F5344CB8AC3E}">
        <p14:creationId xmlns:p14="http://schemas.microsoft.com/office/powerpoint/2010/main" val="13312116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p:cNvSpPr>
            <a:spLocks noChangeArrowheads="1"/>
          </p:cNvSpPr>
          <p:nvPr/>
        </p:nvSpPr>
        <p:spPr bwMode="auto">
          <a:xfrm>
            <a:off x="255588" y="228600"/>
            <a:ext cx="8686800" cy="6068328"/>
          </a:xfrm>
          <a:prstGeom prst="rect">
            <a:avLst/>
          </a:prstGeom>
          <a:noFill/>
          <a:ln>
            <a:noFill/>
          </a:ln>
          <a:extLst/>
        </p:spPr>
        <p:txBody>
          <a:bodyPr>
            <a:spAutoFit/>
          </a:bodyPr>
          <a:lstStyle/>
          <a:p>
            <a:pPr algn="ctr">
              <a:spcAft>
                <a:spcPts val="1000"/>
              </a:spcAft>
              <a:defRPr/>
            </a:pPr>
            <a:r>
              <a:rPr lang="ru-RU" sz="2200" b="1" u="sng" dirty="0"/>
              <a:t>Risk factors of development of a cancer of bladder</a:t>
            </a:r>
          </a:p>
          <a:p>
            <a:pPr marL="285750" indent="-285750">
              <a:spcAft>
                <a:spcPts val="1000"/>
              </a:spcAft>
              <a:buFont typeface="Arial" pitchFamily="34" charset="0"/>
              <a:buChar char="•"/>
              <a:defRPr/>
            </a:pPr>
            <a:r>
              <a:rPr lang="ru-RU" sz="2200" b="1" dirty="0">
                <a:solidFill>
                  <a:srgbClr val="FFFF00"/>
                </a:solidFill>
                <a:effectLst>
                  <a:outerShdw blurRad="38100" dist="38100" dir="2700000" algn="tl">
                    <a:srgbClr val="000000">
                      <a:alpha val="43137"/>
                    </a:srgbClr>
                  </a:outerShdw>
                </a:effectLst>
              </a:rPr>
              <a:t>Tobacco smoking</a:t>
            </a:r>
            <a:r>
              <a:rPr lang="ru-RU" sz="2200" dirty="0"/>
              <a:t> — (increases the frequency of development of a cancer of bladder by 2-7 times). </a:t>
            </a:r>
          </a:p>
          <a:p>
            <a:pPr marL="285750" indent="-285750">
              <a:spcAft>
                <a:spcPts val="1000"/>
              </a:spcAft>
              <a:buFont typeface="Arial" pitchFamily="34" charset="0"/>
              <a:buChar char="•"/>
              <a:defRPr/>
            </a:pPr>
            <a:r>
              <a:rPr lang="ru-RU" sz="2200" b="1" dirty="0">
                <a:solidFill>
                  <a:srgbClr val="FFFF00"/>
                </a:solidFill>
                <a:effectLst>
                  <a:outerShdw blurRad="38100" dist="38100" dir="2700000" algn="tl">
                    <a:srgbClr val="000000">
                      <a:alpha val="43137"/>
                    </a:srgbClr>
                  </a:outerShdw>
                </a:effectLst>
              </a:rPr>
              <a:t>Effect of chemical and biological carcinogens </a:t>
            </a:r>
            <a:r>
              <a:rPr lang="ru-RU" sz="2200" dirty="0"/>
              <a:t>— the industrial carcinogens applied in rubber, paint and varnish, paper and chemical production (</a:t>
            </a:r>
            <a:r>
              <a:rPr lang="ru-RU" sz="2200" dirty="0" err="1"/>
              <a:t>arilamina</a:t>
            </a:r>
            <a:r>
              <a:rPr lang="ru-RU" sz="2200" dirty="0"/>
              <a:t> etc.). </a:t>
            </a:r>
          </a:p>
          <a:p>
            <a:pPr marL="285750" indent="-285750">
              <a:spcAft>
                <a:spcPts val="1000"/>
              </a:spcAft>
              <a:buFont typeface="Arial" pitchFamily="34" charset="0"/>
              <a:buChar char="•"/>
              <a:defRPr/>
            </a:pPr>
            <a:r>
              <a:rPr lang="en-US" sz="2200" b="1" dirty="0">
                <a:solidFill>
                  <a:srgbClr val="FFFF00"/>
                </a:solidFill>
                <a:effectLst>
                  <a:outerShdw blurRad="38100" dist="38100" dir="2700000" algn="tl">
                    <a:srgbClr val="000000">
                      <a:alpha val="43137"/>
                    </a:srgbClr>
                  </a:outerShdw>
                </a:effectLst>
              </a:rPr>
              <a:t>The drugs</a:t>
            </a:r>
            <a:r>
              <a:rPr lang="ru-RU" sz="2200" b="1" dirty="0" smtClean="0">
                <a:solidFill>
                  <a:srgbClr val="FFFF00"/>
                </a:solidFill>
                <a:effectLst>
                  <a:outerShdw blurRad="38100" dist="38100" dir="2700000" algn="tl">
                    <a:srgbClr val="000000">
                      <a:alpha val="43137"/>
                    </a:srgbClr>
                  </a:outerShdw>
                </a:effectLst>
              </a:rPr>
              <a:t> </a:t>
            </a:r>
            <a:r>
              <a:rPr lang="ru-RU" sz="2200" dirty="0"/>
              <a:t>— </a:t>
            </a:r>
            <a:r>
              <a:rPr lang="en-US" sz="2200" dirty="0"/>
              <a:t>cyclophosphamide (increases 10 times the incidence of bladder cancer), phenacetin, and others</a:t>
            </a:r>
            <a:r>
              <a:rPr lang="en-US" sz="2200" dirty="0" smtClean="0"/>
              <a:t>.</a:t>
            </a:r>
          </a:p>
          <a:p>
            <a:pPr marL="285750" indent="-285750">
              <a:spcAft>
                <a:spcPts val="1000"/>
              </a:spcAft>
              <a:buFont typeface="Arial" pitchFamily="34" charset="0"/>
              <a:buChar char="•"/>
              <a:defRPr/>
            </a:pPr>
            <a:r>
              <a:rPr lang="ru-RU" sz="2200" b="1" dirty="0" err="1" smtClean="0">
                <a:solidFill>
                  <a:srgbClr val="FFFF00"/>
                </a:solidFill>
                <a:effectLst>
                  <a:outerShdw blurRad="38100" dist="38100" dir="2700000" algn="tl">
                    <a:srgbClr val="000000">
                      <a:alpha val="43137"/>
                    </a:srgbClr>
                  </a:outerShdw>
                </a:effectLst>
              </a:rPr>
              <a:t>Chronic</a:t>
            </a:r>
            <a:r>
              <a:rPr lang="ru-RU" sz="2200" b="1" dirty="0" smtClean="0">
                <a:solidFill>
                  <a:srgbClr val="FFFF00"/>
                </a:solidFill>
                <a:effectLst>
                  <a:outerShdw blurRad="38100" dist="38100" dir="2700000" algn="tl">
                    <a:srgbClr val="000000">
                      <a:alpha val="43137"/>
                    </a:srgbClr>
                  </a:outerShdw>
                </a:effectLst>
              </a:rPr>
              <a:t> </a:t>
            </a:r>
            <a:r>
              <a:rPr lang="ru-RU" sz="2200" b="1" dirty="0" err="1">
                <a:solidFill>
                  <a:srgbClr val="FFFF00"/>
                </a:solidFill>
                <a:effectLst>
                  <a:outerShdw blurRad="38100" dist="38100" dir="2700000" algn="tl">
                    <a:srgbClr val="000000">
                      <a:alpha val="43137"/>
                    </a:srgbClr>
                  </a:outerShdw>
                </a:effectLst>
              </a:rPr>
              <a:t>inflammation</a:t>
            </a:r>
            <a:r>
              <a:rPr lang="ru-RU" sz="2200" b="1" dirty="0">
                <a:solidFill>
                  <a:srgbClr val="FFFF00"/>
                </a:solidFill>
                <a:effectLst>
                  <a:outerShdw blurRad="38100" dist="38100" dir="2700000" algn="tl">
                    <a:srgbClr val="000000">
                      <a:alpha val="43137"/>
                    </a:srgbClr>
                  </a:outerShdw>
                </a:effectLst>
              </a:rPr>
              <a:t> </a:t>
            </a:r>
            <a:r>
              <a:rPr lang="ru-RU" sz="2200" dirty="0" smtClean="0"/>
              <a:t>(</a:t>
            </a:r>
            <a:r>
              <a:rPr lang="en-US" sz="2200" dirty="0"/>
              <a:t>including </a:t>
            </a:r>
            <a:r>
              <a:rPr lang="en-US" sz="2200" dirty="0" err="1"/>
              <a:t>bilharziasis</a:t>
            </a:r>
            <a:r>
              <a:rPr lang="en-US" sz="2200" dirty="0"/>
              <a:t> in schistosomiasis) with the development of hyperplasia and metaplasia, and dysplasia of the bladder mucosa</a:t>
            </a:r>
            <a:r>
              <a:rPr lang="ru-RU" sz="2200" dirty="0" smtClean="0"/>
              <a:t>. </a:t>
            </a:r>
            <a:endParaRPr lang="ru-RU" sz="2200" dirty="0"/>
          </a:p>
          <a:p>
            <a:pPr marL="285750" indent="-285750">
              <a:spcAft>
                <a:spcPts val="1000"/>
              </a:spcAft>
              <a:buFont typeface="Arial" pitchFamily="34" charset="0"/>
              <a:buChar char="•"/>
              <a:defRPr/>
            </a:pPr>
            <a:r>
              <a:rPr lang="ru-RU" sz="2200" b="1" dirty="0">
                <a:solidFill>
                  <a:srgbClr val="FFFF00"/>
                </a:solidFill>
                <a:effectLst>
                  <a:outerShdw blurRad="38100" dist="38100" dir="2700000" algn="tl">
                    <a:srgbClr val="000000">
                      <a:alpha val="43137"/>
                    </a:srgbClr>
                  </a:outerShdw>
                </a:effectLst>
              </a:rPr>
              <a:t>Chronic alcoholism</a:t>
            </a:r>
          </a:p>
          <a:p>
            <a:pPr marL="285750" indent="-285750">
              <a:spcAft>
                <a:spcPts val="1000"/>
              </a:spcAft>
              <a:buFont typeface="Arial" pitchFamily="34" charset="0"/>
              <a:buChar char="•"/>
              <a:defRPr/>
            </a:pPr>
            <a:r>
              <a:rPr lang="ru-RU" sz="2200" b="1" dirty="0" err="1">
                <a:solidFill>
                  <a:srgbClr val="FFFF00"/>
                </a:solidFill>
                <a:effectLst>
                  <a:outerShdw blurRad="38100" dist="38100" dir="2700000" algn="tl">
                    <a:srgbClr val="000000">
                      <a:alpha val="43137"/>
                    </a:srgbClr>
                  </a:outerShdw>
                </a:effectLst>
              </a:rPr>
              <a:t>The</a:t>
            </a:r>
            <a:r>
              <a:rPr lang="ru-RU" sz="2200" b="1" dirty="0">
                <a:solidFill>
                  <a:srgbClr val="FFFF00"/>
                </a:solidFill>
                <a:effectLst>
                  <a:outerShdw blurRad="38100" dist="38100" dir="2700000" algn="tl">
                    <a:srgbClr val="000000">
                      <a:alpha val="43137"/>
                    </a:srgbClr>
                  </a:outerShdw>
                </a:effectLst>
              </a:rPr>
              <a:t> </a:t>
            </a:r>
            <a:r>
              <a:rPr lang="en-US" sz="2200" b="1" dirty="0" smtClean="0">
                <a:solidFill>
                  <a:srgbClr val="FFFF00"/>
                </a:solidFill>
                <a:effectLst>
                  <a:outerShdw blurRad="38100" dist="38100" dir="2700000" algn="tl">
                    <a:srgbClr val="000000">
                      <a:alpha val="43137"/>
                    </a:srgbClr>
                  </a:outerShdw>
                </a:effectLst>
              </a:rPr>
              <a:t>synthetic </a:t>
            </a:r>
            <a:r>
              <a:rPr lang="en-US" sz="2200" b="1" dirty="0">
                <a:solidFill>
                  <a:srgbClr val="FFFF00"/>
                </a:solidFill>
                <a:effectLst>
                  <a:outerShdw blurRad="38100" dist="38100" dir="2700000" algn="tl">
                    <a:srgbClr val="000000">
                      <a:alpha val="43137"/>
                    </a:srgbClr>
                  </a:outerShdw>
                </a:effectLst>
              </a:rPr>
              <a:t>sugar substitutes </a:t>
            </a:r>
            <a:r>
              <a:rPr lang="ru-RU" sz="2200" dirty="0" smtClean="0"/>
              <a:t>(</a:t>
            </a:r>
            <a:r>
              <a:rPr lang="en-US" sz="2200" dirty="0"/>
              <a:t>saccharin and cyclamate</a:t>
            </a:r>
            <a:r>
              <a:rPr lang="ru-RU" sz="2200" dirty="0" smtClean="0"/>
              <a:t>).</a:t>
            </a:r>
            <a:endParaRPr lang="ru-RU" sz="2200" dirty="0"/>
          </a:p>
          <a:p>
            <a:pPr marL="285750" indent="-285750">
              <a:spcAft>
                <a:spcPts val="1000"/>
              </a:spcAft>
              <a:buFont typeface="Arial" pitchFamily="34" charset="0"/>
              <a:buChar char="•"/>
              <a:defRPr/>
            </a:pPr>
            <a:r>
              <a:rPr lang="ru-RU" sz="2200" b="1" dirty="0">
                <a:solidFill>
                  <a:srgbClr val="FFFF00"/>
                </a:solidFill>
                <a:effectLst>
                  <a:outerShdw blurRad="38100" dist="38100" dir="2700000" algn="tl">
                    <a:srgbClr val="000000">
                      <a:alpha val="43137"/>
                    </a:srgbClr>
                  </a:outerShdw>
                </a:effectLst>
              </a:rPr>
              <a:t>Excess and long use of coffee or caffeine</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5"/>
          <p:cNvSpPr txBox="1">
            <a:spLocks/>
          </p:cNvSpPr>
          <p:nvPr/>
        </p:nvSpPr>
        <p:spPr>
          <a:xfrm>
            <a:off x="0" y="304800"/>
            <a:ext cx="8991600" cy="609600"/>
          </a:xfrm>
          <a:prstGeom prst="rect">
            <a:avLst/>
          </a:prstGeom>
        </p:spPr>
        <p:txBody>
          <a:bodyPr>
            <a:normAutofit/>
          </a:bodyPr>
          <a:lstStyle>
            <a:lvl1pPr marL="273050" indent="-273050" algn="l" rtl="0" fontAlgn="base">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fontAlgn="base">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fontAlgn="base">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fontAlgn="base">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fontAlgn="base">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361950" algn="ctr" fontAlgn="auto">
              <a:spcAft>
                <a:spcPts val="0"/>
              </a:spcAft>
              <a:buFont typeface="Wingdings 2"/>
              <a:buNone/>
              <a:defRPr/>
            </a:pPr>
            <a:r>
              <a:rPr lang="ru-RU" sz="3200" b="1" dirty="0" err="1" smtClean="0">
                <a:solidFill>
                  <a:srgbClr val="FFFF00"/>
                </a:solidFill>
                <a:effectLst>
                  <a:outerShdw blurRad="38100" dist="38100" dir="2700000" algn="tl">
                    <a:srgbClr val="000000">
                      <a:alpha val="43137"/>
                    </a:srgbClr>
                  </a:outerShdw>
                </a:effectLst>
              </a:rPr>
              <a:t>Papillary</a:t>
            </a:r>
            <a:r>
              <a:rPr lang="ru-RU" sz="3200" b="1" dirty="0" smtClean="0">
                <a:solidFill>
                  <a:srgbClr val="FFFF00"/>
                </a:solidFill>
                <a:effectLst>
                  <a:outerShdw blurRad="38100" dist="38100" dir="2700000" algn="tl">
                    <a:srgbClr val="000000">
                      <a:alpha val="43137"/>
                    </a:srgbClr>
                  </a:outerShdw>
                </a:effectLst>
              </a:rPr>
              <a:t> </a:t>
            </a:r>
            <a:r>
              <a:rPr lang="en-US" sz="3200" b="1" dirty="0">
                <a:solidFill>
                  <a:srgbClr val="FFFF00"/>
                </a:solidFill>
                <a:effectLst>
                  <a:outerShdw blurRad="38100" dist="38100" dir="2700000" algn="tl">
                    <a:srgbClr val="000000">
                      <a:alpha val="43137"/>
                    </a:srgbClr>
                  </a:outerShdw>
                </a:effectLst>
              </a:rPr>
              <a:t>transitional cell</a:t>
            </a:r>
            <a:r>
              <a:rPr lang="ru-RU" sz="3200" b="1" dirty="0" smtClean="0">
                <a:solidFill>
                  <a:srgbClr val="FFFF00"/>
                </a:solidFill>
                <a:effectLst>
                  <a:outerShdw blurRad="38100" dist="38100" dir="2700000" algn="tl">
                    <a:srgbClr val="000000">
                      <a:alpha val="43137"/>
                    </a:srgbClr>
                  </a:outerShdw>
                </a:effectLst>
              </a:rPr>
              <a:t> cancer </a:t>
            </a:r>
            <a:r>
              <a:rPr lang="ru-RU" sz="3000" b="1" dirty="0" smtClean="0">
                <a:solidFill>
                  <a:srgbClr val="FFFF00"/>
                </a:solidFill>
                <a:effectLst>
                  <a:outerShdw blurRad="38100" dist="38100" dir="2700000" algn="tl">
                    <a:srgbClr val="000000">
                      <a:alpha val="43137"/>
                    </a:srgbClr>
                  </a:outerShdw>
                </a:effectLst>
              </a:rPr>
              <a:t>bladder</a:t>
            </a:r>
          </a:p>
          <a:p>
            <a:pPr marL="1536700" lvl="1" indent="-196850">
              <a:buFont typeface="Wingdings" pitchFamily="2" charset="2"/>
              <a:buChar char="v"/>
              <a:defRPr/>
            </a:pPr>
            <a:endParaRPr lang="ru-RU" i="1" dirty="0" smtClean="0"/>
          </a:p>
        </p:txBody>
      </p:sp>
      <p:pic>
        <p:nvPicPr>
          <p:cNvPr id="4608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838200"/>
            <a:ext cx="4495800" cy="568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09800"/>
            <a:ext cx="4691063"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ChangeArrowheads="1"/>
          </p:cNvSpPr>
          <p:nvPr/>
        </p:nvSpPr>
        <p:spPr bwMode="auto">
          <a:xfrm>
            <a:off x="228600" y="1905000"/>
            <a:ext cx="8686800" cy="3416300"/>
          </a:xfrm>
          <a:prstGeom prst="rect">
            <a:avLst/>
          </a:prstGeom>
          <a:noFill/>
          <a:ln w="9525">
            <a:noFill/>
            <a:miter lim="800000"/>
            <a:headEnd/>
            <a:tailEnd/>
          </a:ln>
          <a:effectLst/>
        </p:spPr>
        <p:txBody>
          <a:bodyPr anchor="ctr">
            <a:spAutoFit/>
          </a:bodyPr>
          <a:lstStyle/>
          <a:p>
            <a:pPr indent="450850" algn="just" eaLnBrk="0" hangingPunct="0">
              <a:defRPr/>
            </a:pPr>
            <a:r>
              <a:rPr lang="ru-RU" sz="3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Prostatitis</a:t>
            </a:r>
            <a:r>
              <a:rPr lang="ru-RU" sz="3600" dirty="0">
                <a:latin typeface="Times New Roman" pitchFamily="18" charset="0"/>
                <a:cs typeface="Times New Roman" pitchFamily="18" charset="0"/>
              </a:rPr>
              <a:t> — group of the inflammatory diseases of a prostate gland differing with an etiology, pathogenesis, prevalence, a current and features of clinical and morphological manifestations.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5"/>
          <p:cNvSpPr txBox="1">
            <a:spLocks/>
          </p:cNvSpPr>
          <p:nvPr/>
        </p:nvSpPr>
        <p:spPr>
          <a:xfrm>
            <a:off x="0" y="304800"/>
            <a:ext cx="8991600" cy="6324600"/>
          </a:xfrm>
          <a:prstGeom prst="rect">
            <a:avLst/>
          </a:prstGeom>
        </p:spPr>
        <p:txBody>
          <a:bodyPr>
            <a:normAutofit/>
          </a:bodyPr>
          <a:lstStyle>
            <a:lvl1pPr marL="273050" indent="-273050" algn="l" rtl="0" fontAlgn="base">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fontAlgn="base">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fontAlgn="base">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fontAlgn="base">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fontAlgn="base">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361950" algn="ctr" fontAlgn="auto">
              <a:spcAft>
                <a:spcPts val="0"/>
              </a:spcAft>
              <a:buFont typeface="Wingdings 2"/>
              <a:buNone/>
              <a:defRPr/>
            </a:pPr>
            <a:r>
              <a:rPr lang="ru-RU" sz="3000" b="1" u="sng" dirty="0" smtClean="0">
                <a:effectLst>
                  <a:outerShdw blurRad="38100" dist="38100" dir="2700000" algn="tl">
                    <a:srgbClr val="000000">
                      <a:alpha val="43137"/>
                    </a:srgbClr>
                  </a:outerShdw>
                </a:effectLst>
              </a:rPr>
              <a:t>Classification of prostatitis</a:t>
            </a:r>
          </a:p>
          <a:p>
            <a:pPr marL="627063" indent="-265113" fontAlgn="auto">
              <a:spcAft>
                <a:spcPts val="0"/>
              </a:spcAft>
              <a:buFont typeface="Wingdings 2"/>
              <a:buNone/>
              <a:defRPr/>
            </a:pPr>
            <a:r>
              <a:rPr lang="en-US" sz="2400" dirty="0" smtClean="0">
                <a:solidFill>
                  <a:srgbClr val="FFFF00"/>
                </a:solidFill>
              </a:rPr>
              <a:t>I</a:t>
            </a:r>
            <a:r>
              <a:rPr lang="ru-RU" sz="2400" dirty="0" smtClean="0">
                <a:solidFill>
                  <a:srgbClr val="FFFF00"/>
                </a:solidFill>
              </a:rPr>
              <a:t>. </a:t>
            </a:r>
            <a:r>
              <a:rPr lang="en-US" sz="2400" b="1" dirty="0" smtClean="0">
                <a:solidFill>
                  <a:srgbClr val="FFFF00"/>
                </a:solidFill>
                <a:effectLst>
                  <a:outerShdw blurRad="38100" dist="38100" dir="2700000" algn="tl">
                    <a:srgbClr val="000000">
                      <a:alpha val="43137"/>
                    </a:srgbClr>
                  </a:outerShdw>
                </a:effectLst>
              </a:rPr>
              <a:t>Acute</a:t>
            </a:r>
            <a:r>
              <a:rPr lang="ru-RU" sz="2400" b="1" dirty="0" smtClean="0">
                <a:solidFill>
                  <a:srgbClr val="FFFF00"/>
                </a:solidFill>
                <a:effectLst>
                  <a:outerShdw blurRad="38100" dist="38100" dir="2700000" algn="tl">
                    <a:srgbClr val="000000">
                      <a:alpha val="43137"/>
                    </a:srgbClr>
                  </a:outerShdw>
                </a:effectLst>
              </a:rPr>
              <a:t> bacterial prostatitis </a:t>
            </a:r>
            <a:r>
              <a:rPr lang="ru-RU" sz="2400" dirty="0" smtClean="0"/>
              <a:t>(</a:t>
            </a:r>
            <a:r>
              <a:rPr lang="ru-RU" sz="2400" i="1" dirty="0" err="1" smtClean="0"/>
              <a:t>Escherichia</a:t>
            </a:r>
            <a:r>
              <a:rPr lang="en-US" sz="2400" i="1" dirty="0"/>
              <a:t> </a:t>
            </a:r>
            <a:r>
              <a:rPr lang="ru-RU" sz="2400" i="1" dirty="0" err="1" smtClean="0"/>
              <a:t>coli</a:t>
            </a:r>
            <a:r>
              <a:rPr lang="ru-RU" sz="2400" dirty="0" smtClean="0"/>
              <a:t>,</a:t>
            </a:r>
            <a:r>
              <a:rPr lang="en-US" sz="2400" dirty="0" smtClean="0"/>
              <a:t> </a:t>
            </a:r>
            <a:r>
              <a:rPr lang="ru-RU" sz="2400" i="1" dirty="0" err="1" smtClean="0"/>
              <a:t>Enterobacteriaceae</a:t>
            </a:r>
            <a:r>
              <a:rPr lang="ru-RU" sz="2400" dirty="0" smtClean="0"/>
              <a:t>,</a:t>
            </a:r>
            <a:r>
              <a:rPr lang="en-US" sz="2400" dirty="0" smtClean="0"/>
              <a:t> </a:t>
            </a:r>
            <a:r>
              <a:rPr lang="ru-RU" sz="2400" i="1" dirty="0" err="1" smtClean="0"/>
              <a:t>Neisseria</a:t>
            </a:r>
            <a:r>
              <a:rPr lang="en-US" sz="2400" i="1" dirty="0" smtClean="0"/>
              <a:t> </a:t>
            </a:r>
            <a:r>
              <a:rPr lang="ru-RU" sz="2400" i="1" dirty="0" err="1" smtClean="0"/>
              <a:t>gonorrhoeae</a:t>
            </a:r>
            <a:r>
              <a:rPr lang="ru-RU" sz="2400" dirty="0" smtClean="0"/>
              <a:t>,</a:t>
            </a:r>
            <a:r>
              <a:rPr lang="en-US" sz="2400" dirty="0" smtClean="0"/>
              <a:t> </a:t>
            </a:r>
            <a:r>
              <a:rPr lang="ru-RU" sz="2400" i="1" dirty="0" err="1" smtClean="0"/>
              <a:t>Trichomonas</a:t>
            </a:r>
            <a:r>
              <a:rPr lang="en-US" sz="2400" i="1" dirty="0" smtClean="0"/>
              <a:t> </a:t>
            </a:r>
            <a:r>
              <a:rPr lang="ru-RU" sz="2400" i="1" dirty="0" err="1" smtClean="0"/>
              <a:t>vaginalis</a:t>
            </a:r>
            <a:r>
              <a:rPr lang="ru-RU" sz="2400" dirty="0" smtClean="0"/>
              <a:t>)</a:t>
            </a:r>
            <a:endParaRPr lang="ru-RU" sz="2400" dirty="0" smtClean="0">
              <a:solidFill>
                <a:srgbClr val="FFFF00"/>
              </a:solidFill>
            </a:endParaRPr>
          </a:p>
          <a:p>
            <a:pPr marL="1536700" lvl="1" indent="-196850">
              <a:buFont typeface="Wingdings" pitchFamily="2" charset="2"/>
              <a:buChar char="v"/>
              <a:defRPr/>
            </a:pPr>
            <a:r>
              <a:rPr lang="ru-RU" b="1" dirty="0" smtClean="0"/>
              <a:t>Catarrhal form</a:t>
            </a:r>
          </a:p>
          <a:p>
            <a:pPr marL="1536700" lvl="1" indent="-196850">
              <a:buFont typeface="Wingdings" pitchFamily="2" charset="2"/>
              <a:buChar char="v"/>
              <a:defRPr/>
            </a:pPr>
            <a:r>
              <a:rPr lang="ru-RU" b="1" dirty="0" smtClean="0"/>
              <a:t>Follicular form</a:t>
            </a:r>
            <a:endParaRPr lang="ru-RU" b="1" dirty="0" smtClean="0">
              <a:effectLst>
                <a:outerShdw blurRad="38100" dist="38100" dir="2700000" algn="tl">
                  <a:srgbClr val="000000">
                    <a:alpha val="43137"/>
                  </a:srgbClr>
                </a:outerShdw>
              </a:effectLst>
            </a:endParaRPr>
          </a:p>
          <a:p>
            <a:pPr marL="1536700" lvl="1" indent="-196850">
              <a:spcAft>
                <a:spcPts val="1000"/>
              </a:spcAft>
              <a:buFont typeface="Wingdings" pitchFamily="2" charset="2"/>
              <a:buChar char="v"/>
              <a:defRPr/>
            </a:pPr>
            <a:r>
              <a:rPr lang="ru-RU" b="1" dirty="0" smtClean="0"/>
              <a:t>Parenchymatous form</a:t>
            </a:r>
            <a:endParaRPr lang="en-US" b="1" dirty="0" smtClean="0">
              <a:effectLst>
                <a:outerShdw blurRad="38100" dist="38100" dir="2700000" algn="tl">
                  <a:srgbClr val="000000">
                    <a:alpha val="43137"/>
                  </a:srgbClr>
                </a:outerShdw>
              </a:effectLst>
            </a:endParaRPr>
          </a:p>
          <a:p>
            <a:pPr marL="723900" indent="-361950" fontAlgn="auto">
              <a:spcAft>
                <a:spcPts val="1000"/>
              </a:spcAft>
              <a:buFont typeface="Wingdings 2"/>
              <a:buNone/>
              <a:defRPr/>
            </a:pPr>
            <a:r>
              <a:rPr lang="en-US" sz="2400" b="1" dirty="0" smtClean="0">
                <a:solidFill>
                  <a:srgbClr val="FFFF00"/>
                </a:solidFill>
                <a:effectLst>
                  <a:outerShdw blurRad="38100" dist="38100" dir="2700000" algn="tl">
                    <a:srgbClr val="000000">
                      <a:alpha val="43137"/>
                    </a:srgbClr>
                  </a:outerShdw>
                </a:effectLst>
              </a:rPr>
              <a:t>II.</a:t>
            </a:r>
            <a:r>
              <a:rPr lang="ru-RU" sz="2400" b="1" dirty="0" smtClean="0">
                <a:solidFill>
                  <a:srgbClr val="FFFF00"/>
                </a:solidFill>
                <a:effectLst>
                  <a:outerShdw blurRad="38100" dist="38100" dir="2700000" algn="tl">
                    <a:srgbClr val="000000">
                      <a:alpha val="43137"/>
                    </a:srgbClr>
                  </a:outerShdw>
                </a:effectLst>
              </a:rPr>
              <a:t> Chronic bacterial prostatitis </a:t>
            </a:r>
            <a:r>
              <a:rPr lang="ru-RU" sz="2400" i="1" dirty="0" smtClean="0"/>
              <a:t>(</a:t>
            </a:r>
            <a:r>
              <a:rPr lang="ru-RU" sz="2400" i="1" dirty="0" err="1" smtClean="0"/>
              <a:t>Chlamydia</a:t>
            </a:r>
            <a:r>
              <a:rPr lang="en-US" sz="2400" i="1" dirty="0" smtClean="0"/>
              <a:t> </a:t>
            </a:r>
            <a:r>
              <a:rPr lang="ru-RU" sz="2400" i="1" dirty="0" err="1" smtClean="0"/>
              <a:t>trachomatis</a:t>
            </a:r>
            <a:r>
              <a:rPr lang="ru-RU" sz="2400" dirty="0" smtClean="0"/>
              <a:t>,</a:t>
            </a:r>
            <a:r>
              <a:rPr lang="en-US" sz="2400" dirty="0" smtClean="0"/>
              <a:t> </a:t>
            </a:r>
            <a:r>
              <a:rPr lang="ru-RU" sz="2400" i="1" dirty="0" err="1" smtClean="0"/>
              <a:t>Trichomonas</a:t>
            </a:r>
            <a:r>
              <a:rPr lang="en-US" sz="2400" i="1" dirty="0" smtClean="0"/>
              <a:t> </a:t>
            </a:r>
            <a:r>
              <a:rPr lang="ru-RU" sz="2400" i="1" dirty="0" err="1" smtClean="0"/>
              <a:t>vaginalis</a:t>
            </a:r>
            <a:r>
              <a:rPr lang="ru-RU" sz="2400" dirty="0" smtClean="0"/>
              <a:t>,</a:t>
            </a:r>
            <a:r>
              <a:rPr lang="en-US" sz="2400" dirty="0" smtClean="0"/>
              <a:t> </a:t>
            </a:r>
            <a:r>
              <a:rPr lang="ru-RU" sz="2400" i="1" dirty="0" err="1" smtClean="0"/>
              <a:t>Mycoplasma</a:t>
            </a:r>
            <a:r>
              <a:rPr lang="ru-RU" sz="2400" dirty="0" smtClean="0"/>
              <a:t>,</a:t>
            </a:r>
            <a:r>
              <a:rPr lang="en-US" sz="2400" dirty="0" smtClean="0"/>
              <a:t> </a:t>
            </a:r>
            <a:r>
              <a:rPr lang="ru-RU" sz="2400" i="1" dirty="0" err="1" smtClean="0"/>
              <a:t>Ureaplasma</a:t>
            </a:r>
            <a:r>
              <a:rPr lang="en-US" sz="2400" i="1" dirty="0" smtClean="0"/>
              <a:t> </a:t>
            </a:r>
            <a:r>
              <a:rPr lang="ru-RU" sz="2400" i="1" dirty="0" err="1" smtClean="0"/>
              <a:t>urealyticum</a:t>
            </a:r>
            <a:r>
              <a:rPr lang="ru-RU" sz="2400" dirty="0" smtClean="0"/>
              <a:t>)</a:t>
            </a:r>
          </a:p>
          <a:p>
            <a:pPr marL="804863" indent="-442913" fontAlgn="auto">
              <a:spcAft>
                <a:spcPts val="1000"/>
              </a:spcAft>
              <a:buFont typeface="Wingdings 2"/>
              <a:buNone/>
              <a:defRPr/>
            </a:pPr>
            <a:r>
              <a:rPr lang="en-US" sz="2400" b="1" dirty="0" smtClean="0">
                <a:solidFill>
                  <a:srgbClr val="FFFF00"/>
                </a:solidFill>
                <a:effectLst>
                  <a:outerShdw blurRad="38100" dist="38100" dir="2700000" algn="tl">
                    <a:srgbClr val="000000">
                      <a:alpha val="43137"/>
                    </a:srgbClr>
                  </a:outerShdw>
                </a:effectLst>
              </a:rPr>
              <a:t>III</a:t>
            </a:r>
            <a:r>
              <a:rPr lang="ru-RU" sz="2400" b="1" dirty="0" smtClean="0">
                <a:solidFill>
                  <a:srgbClr val="FFFF00"/>
                </a:solidFill>
                <a:effectLst>
                  <a:outerShdw blurRad="38100" dist="38100" dir="2700000" algn="tl">
                    <a:srgbClr val="000000">
                      <a:alpha val="43137"/>
                    </a:srgbClr>
                  </a:outerShdw>
                </a:effectLst>
              </a:rPr>
              <a:t>. </a:t>
            </a:r>
            <a:r>
              <a:rPr lang="en-US" sz="2400" b="1" dirty="0" smtClean="0">
                <a:solidFill>
                  <a:srgbClr val="FFFF00"/>
                </a:solidFill>
                <a:effectLst>
                  <a:outerShdw blurRad="38100" dist="38100" dir="2700000" algn="tl">
                    <a:srgbClr val="000000">
                      <a:alpha val="43137"/>
                    </a:srgbClr>
                  </a:outerShdw>
                </a:effectLst>
              </a:rPr>
              <a:t>Granulomatous prostatitis </a:t>
            </a:r>
            <a:r>
              <a:rPr lang="ru-RU" sz="2400" i="1" dirty="0" smtClean="0"/>
              <a:t>(</a:t>
            </a:r>
            <a:r>
              <a:rPr lang="ru-RU" sz="2400" i="1" dirty="0" err="1" smtClean="0"/>
              <a:t>syphilis</a:t>
            </a:r>
            <a:r>
              <a:rPr lang="ru-RU" sz="2400" i="1" dirty="0" smtClean="0"/>
              <a:t>, tuberculosis and fungal infections)</a:t>
            </a:r>
          </a:p>
          <a:p>
            <a:pPr marL="723900" indent="-361950" fontAlgn="auto">
              <a:spcAft>
                <a:spcPts val="1000"/>
              </a:spcAft>
              <a:buFont typeface="Wingdings 2" pitchFamily="18" charset="2"/>
              <a:buNone/>
              <a:defRPr/>
            </a:pPr>
            <a:r>
              <a:rPr lang="en-US" sz="2400" b="1" dirty="0" smtClean="0">
                <a:solidFill>
                  <a:srgbClr val="FFFF00"/>
                </a:solidFill>
                <a:effectLst>
                  <a:outerShdw blurRad="38100" dist="38100" dir="2700000" algn="tl">
                    <a:srgbClr val="000000">
                      <a:alpha val="43137"/>
                    </a:srgbClr>
                  </a:outerShdw>
                </a:effectLst>
              </a:rPr>
              <a:t>IV</a:t>
            </a:r>
            <a:r>
              <a:rPr lang="ru-RU" sz="2400" b="1" dirty="0" smtClean="0">
                <a:solidFill>
                  <a:srgbClr val="FFFF00"/>
                </a:solidFill>
                <a:effectLst>
                  <a:outerShdw blurRad="38100" dist="38100" dir="2700000" algn="tl">
                    <a:srgbClr val="000000">
                      <a:alpha val="43137"/>
                    </a:srgbClr>
                  </a:outerShdw>
                </a:effectLst>
              </a:rPr>
              <a:t>. Chronic </a:t>
            </a:r>
            <a:r>
              <a:rPr lang="ru-RU" sz="2400" b="1" dirty="0" err="1" smtClean="0">
                <a:solidFill>
                  <a:srgbClr val="FFFF00"/>
                </a:solidFill>
                <a:effectLst>
                  <a:outerShdw blurRad="38100" dist="38100" dir="2700000" algn="tl">
                    <a:srgbClr val="000000">
                      <a:alpha val="43137"/>
                    </a:srgbClr>
                  </a:outerShdw>
                </a:effectLst>
              </a:rPr>
              <a:t>not bacterial</a:t>
            </a:r>
            <a:r>
              <a:rPr lang="ru-RU" sz="2400" b="1" dirty="0" smtClean="0">
                <a:solidFill>
                  <a:srgbClr val="FFFF00"/>
                </a:solidFill>
                <a:effectLst>
                  <a:outerShdw blurRad="38100" dist="38100" dir="2700000" algn="tl">
                    <a:srgbClr val="000000">
                      <a:alpha val="43137"/>
                    </a:srgbClr>
                  </a:outerShdw>
                </a:effectLst>
              </a:rPr>
              <a:t> prostatitis </a:t>
            </a:r>
            <a:r>
              <a:rPr lang="ru-RU" sz="2400" i="1" dirty="0" smtClean="0"/>
              <a:t>(unknown etiology)</a:t>
            </a:r>
          </a:p>
          <a:p>
            <a:pPr marL="723900" indent="-361950" fontAlgn="auto">
              <a:spcAft>
                <a:spcPts val="0"/>
              </a:spcAft>
              <a:buFont typeface="Wingdings 2"/>
              <a:buNone/>
              <a:defRPr/>
            </a:pPr>
            <a:endParaRPr lang="ru-RU" sz="2400" dirty="0" smtClean="0">
              <a:solidFill>
                <a:srgbClr val="FFFF00"/>
              </a:solidFill>
            </a:endParaRPr>
          </a:p>
          <a:p>
            <a:pPr marL="1536700" lvl="1" indent="-196850">
              <a:buFont typeface="Wingdings" pitchFamily="2" charset="2"/>
              <a:buChar char="v"/>
              <a:defRPr/>
            </a:pPr>
            <a:endParaRPr lang="ru-RU" i="1" dirty="0"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p:cNvSpPr>
            <a:spLocks noChangeArrowheads="1"/>
          </p:cNvSpPr>
          <p:nvPr/>
        </p:nvSpPr>
        <p:spPr bwMode="auto">
          <a:xfrm>
            <a:off x="228600" y="228600"/>
            <a:ext cx="8686800" cy="5883275"/>
          </a:xfrm>
          <a:prstGeom prst="rect">
            <a:avLst/>
          </a:prstGeom>
          <a:noFill/>
          <a:ln>
            <a:noFill/>
          </a:ln>
          <a:extLst/>
        </p:spPr>
        <p:txBody>
          <a:bodyPr>
            <a:spAutoFit/>
          </a:bodyPr>
          <a:lstStyle/>
          <a:p>
            <a:pPr algn="ctr">
              <a:spcAft>
                <a:spcPts val="1000"/>
              </a:spcAft>
              <a:defRPr/>
            </a:pPr>
            <a:r>
              <a:rPr lang="ru-RU" sz="32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The</a:t>
            </a:r>
            <a:r>
              <a:rPr lang="ru-RU" sz="32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factors predisposing to prostatitis </a:t>
            </a:r>
            <a:endParaRPr lang="ru-RU" sz="32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a:p>
            <a:pPr marL="450850">
              <a:defRPr/>
            </a:pPr>
            <a:r>
              <a:rPr lang="en-US" sz="2800" b="1" u="sng" dirty="0">
                <a:effectLst>
                  <a:outerShdw blurRad="38100" dist="38100" dir="2700000" algn="tl">
                    <a:srgbClr val="444D26"/>
                  </a:outerShdw>
                </a:effectLst>
                <a:latin typeface="Times New Roman" pitchFamily="18" charset="0"/>
                <a:cs typeface="Times New Roman" pitchFamily="18" charset="0"/>
              </a:rPr>
              <a:t>Acute</a:t>
            </a:r>
            <a:r>
              <a:rPr lang="ru-RU" sz="2800" b="1" u="sng" dirty="0" smtClean="0">
                <a:effectLst>
                  <a:outerShdw blurRad="38100" dist="38100" dir="2700000" algn="tl">
                    <a:srgbClr val="444D26"/>
                  </a:outerShdw>
                </a:effectLst>
                <a:latin typeface="Times New Roman" pitchFamily="18" charset="0"/>
                <a:cs typeface="Times New Roman" pitchFamily="18" charset="0"/>
              </a:rPr>
              <a:t> </a:t>
            </a:r>
            <a:r>
              <a:rPr lang="ru-RU" sz="2800" b="1" u="sng" dirty="0" err="1" smtClean="0">
                <a:effectLst>
                  <a:outerShdw blurRad="38100" dist="38100" dir="2700000" algn="tl">
                    <a:srgbClr val="444D26"/>
                  </a:outerShdw>
                </a:effectLst>
                <a:latin typeface="Times New Roman" pitchFamily="18" charset="0"/>
                <a:cs typeface="Times New Roman" pitchFamily="18" charset="0"/>
              </a:rPr>
              <a:t>prostatitis</a:t>
            </a:r>
            <a:r>
              <a:rPr lang="ru-RU" sz="2800" b="1" u="sng" dirty="0" smtClean="0">
                <a:effectLst>
                  <a:outerShdw blurRad="38100" dist="38100" dir="2700000" algn="tl">
                    <a:srgbClr val="444D26"/>
                  </a:outerShdw>
                </a:effectLst>
                <a:latin typeface="Times New Roman" pitchFamily="18" charset="0"/>
                <a:cs typeface="Times New Roman" pitchFamily="18" charset="0"/>
              </a:rPr>
              <a:t>: </a:t>
            </a:r>
          </a:p>
          <a:p>
            <a:pPr marL="450850">
              <a:buFont typeface="Arial" charset="0"/>
              <a:buChar char="•"/>
              <a:defRPr/>
            </a:pPr>
            <a:r>
              <a:rPr lang="en-US"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infection</a:t>
            </a:r>
            <a:r>
              <a:rPr lang="ru-RU" sz="2800" dirty="0" smtClean="0">
                <a:latin typeface="Times New Roman" pitchFamily="18" charset="0"/>
                <a:cs typeface="Times New Roman" pitchFamily="18" charset="0"/>
              </a:rPr>
              <a:t> </a:t>
            </a:r>
            <a:r>
              <a:rPr lang="ru-RU" sz="2800" dirty="0">
                <a:latin typeface="Times New Roman" pitchFamily="18" charset="0"/>
                <a:cs typeface="Times New Roman" pitchFamily="18" charset="0"/>
              </a:rPr>
              <a:t>of urinary tract; </a:t>
            </a:r>
          </a:p>
          <a:p>
            <a:pPr marL="450850">
              <a:buFont typeface="Arial" charset="0"/>
              <a:buChar char="•"/>
              <a:defRPr/>
            </a:pPr>
            <a:r>
              <a:rPr lang="en-US" sz="2800" dirty="0" smtClean="0">
                <a:latin typeface="Times New Roman" pitchFamily="18" charset="0"/>
                <a:cs typeface="Times New Roman" pitchFamily="18" charset="0"/>
              </a:rPr>
              <a:t> sexually transmitted disease (STD)</a:t>
            </a:r>
            <a:r>
              <a:rPr lang="ru-RU" sz="2800" dirty="0" smtClean="0">
                <a:latin typeface="Times New Roman" pitchFamily="18" charset="0"/>
                <a:cs typeface="Times New Roman" pitchFamily="18" charset="0"/>
              </a:rPr>
              <a:t>;</a:t>
            </a:r>
            <a:endParaRPr lang="ru-RU" sz="2800" dirty="0">
              <a:latin typeface="Times New Roman" pitchFamily="18" charset="0"/>
              <a:cs typeface="Times New Roman" pitchFamily="18" charset="0"/>
            </a:endParaRPr>
          </a:p>
          <a:p>
            <a:pPr marL="450850">
              <a:buFont typeface="Arial" charset="0"/>
              <a:buChar char="•"/>
              <a:defRPr/>
            </a:pPr>
            <a:r>
              <a:rPr lang="en-US"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general</a:t>
            </a:r>
            <a:r>
              <a:rPr lang="ru-RU" sz="2800" dirty="0" smtClean="0">
                <a:latin typeface="Times New Roman" pitchFamily="18" charset="0"/>
                <a:cs typeface="Times New Roman" pitchFamily="18" charset="0"/>
              </a:rPr>
              <a:t> </a:t>
            </a:r>
            <a:r>
              <a:rPr lang="ru-RU" sz="2800" dirty="0">
                <a:latin typeface="Times New Roman" pitchFamily="18" charset="0"/>
                <a:cs typeface="Times New Roman" pitchFamily="18" charset="0"/>
              </a:rPr>
              <a:t>overcooling;</a:t>
            </a:r>
          </a:p>
          <a:p>
            <a:pPr marL="450850">
              <a:defRPr/>
            </a:pPr>
            <a:endParaRPr lang="ru-RU" sz="2800" dirty="0">
              <a:latin typeface="Times New Roman" pitchFamily="18" charset="0"/>
              <a:cs typeface="Times New Roman" pitchFamily="18" charset="0"/>
            </a:endParaRPr>
          </a:p>
          <a:p>
            <a:pPr marL="450850">
              <a:defRPr/>
            </a:pPr>
            <a:r>
              <a:rPr lang="ru-RU" sz="2800" b="1" u="sng" dirty="0">
                <a:effectLst>
                  <a:outerShdw blurRad="38100" dist="38100" dir="2700000" algn="tl">
                    <a:srgbClr val="444D26"/>
                  </a:outerShdw>
                </a:effectLst>
                <a:latin typeface="Times New Roman" pitchFamily="18" charset="0"/>
                <a:cs typeface="Times New Roman" pitchFamily="18" charset="0"/>
              </a:rPr>
              <a:t>Chronic prostatitis: </a:t>
            </a:r>
          </a:p>
          <a:p>
            <a:pPr marL="450850">
              <a:buFont typeface="Arial" charset="0"/>
              <a:buChar char="•"/>
              <a:defRPr/>
            </a:pPr>
            <a:r>
              <a:rPr lang="en-US" sz="2800" dirty="0" smtClean="0">
                <a:latin typeface="Times New Roman" pitchFamily="18" charset="0"/>
                <a:cs typeface="Times New Roman" pitchFamily="18" charset="0"/>
              </a:rPr>
              <a:t> Acute</a:t>
            </a:r>
            <a:r>
              <a:rPr lang="ru-RU" sz="2800" dirty="0" smtClean="0">
                <a:latin typeface="Times New Roman" pitchFamily="18" charset="0"/>
                <a:cs typeface="Times New Roman" pitchFamily="18" charset="0"/>
              </a:rPr>
              <a:t> </a:t>
            </a:r>
            <a:r>
              <a:rPr lang="ru-RU" sz="2800" dirty="0">
                <a:latin typeface="Times New Roman" pitchFamily="18" charset="0"/>
                <a:cs typeface="Times New Roman" pitchFamily="18" charset="0"/>
              </a:rPr>
              <a:t>prostatitis;</a:t>
            </a:r>
          </a:p>
          <a:p>
            <a:pPr marL="450850">
              <a:buFont typeface="Arial" charset="0"/>
              <a:buChar char="•"/>
              <a:defRPr/>
            </a:pPr>
            <a:r>
              <a:rPr lang="en-US"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infection</a:t>
            </a:r>
            <a:r>
              <a:rPr lang="ru-RU" sz="2800" dirty="0" smtClean="0">
                <a:latin typeface="Times New Roman" pitchFamily="18" charset="0"/>
                <a:cs typeface="Times New Roman" pitchFamily="18" charset="0"/>
              </a:rPr>
              <a:t> </a:t>
            </a:r>
            <a:r>
              <a:rPr lang="ru-RU" sz="2800" dirty="0">
                <a:latin typeface="Times New Roman" pitchFamily="18" charset="0"/>
                <a:cs typeface="Times New Roman" pitchFamily="18" charset="0"/>
              </a:rPr>
              <a:t>of urinary tract; </a:t>
            </a:r>
          </a:p>
          <a:p>
            <a:pPr marL="450850">
              <a:buFont typeface="Arial" charset="0"/>
              <a:buChar char="•"/>
              <a:defRPr/>
            </a:pPr>
            <a:r>
              <a:rPr lang="en-US"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long</a:t>
            </a:r>
            <a:r>
              <a:rPr lang="ru-RU" sz="2800" dirty="0" smtClean="0">
                <a:latin typeface="Times New Roman" pitchFamily="18" charset="0"/>
                <a:cs typeface="Times New Roman" pitchFamily="18" charset="0"/>
              </a:rPr>
              <a:t> </a:t>
            </a:r>
            <a:r>
              <a:rPr lang="ru-RU" sz="2800" dirty="0">
                <a:latin typeface="Times New Roman" pitchFamily="18" charset="0"/>
                <a:cs typeface="Times New Roman" pitchFamily="18" charset="0"/>
              </a:rPr>
              <a:t>sexual abstention;</a:t>
            </a:r>
          </a:p>
          <a:p>
            <a:pPr marL="450850">
              <a:buFont typeface="Arial" charset="0"/>
              <a:buChar char="•"/>
              <a:defRPr/>
            </a:pPr>
            <a:r>
              <a:rPr lang="en-US"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the</a:t>
            </a:r>
            <a:r>
              <a:rPr lang="ru-RU" sz="2800" dirty="0" smtClean="0">
                <a:latin typeface="Times New Roman" pitchFamily="18" charset="0"/>
                <a:cs typeface="Times New Roman" pitchFamily="18" charset="0"/>
              </a:rPr>
              <a:t> </a:t>
            </a:r>
            <a:r>
              <a:rPr lang="ru-RU" sz="2800" dirty="0">
                <a:latin typeface="Times New Roman" pitchFamily="18" charset="0"/>
                <a:cs typeface="Times New Roman" pitchFamily="18" charset="0"/>
              </a:rPr>
              <a:t>interrupted sexual intercourses;</a:t>
            </a:r>
          </a:p>
          <a:p>
            <a:pPr marL="450850">
              <a:buFont typeface="Arial" charset="0"/>
              <a:buChar char="•"/>
              <a:defRPr/>
            </a:pPr>
            <a:r>
              <a:rPr lang="en-US"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hypodynamia</a:t>
            </a:r>
            <a:r>
              <a:rPr lang="ru-RU" sz="2800" dirty="0">
                <a:latin typeface="Times New Roman" pitchFamily="18" charset="0"/>
                <a:cs typeface="Times New Roman" pitchFamily="18" charset="0"/>
              </a:rPr>
              <a:t>;</a:t>
            </a:r>
          </a:p>
          <a:p>
            <a:pPr marL="450850">
              <a:buFont typeface="Arial" charset="0"/>
              <a:buChar char="•"/>
              <a:defRPr/>
            </a:pPr>
            <a:r>
              <a:rPr lang="en-US"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alcoholism</a:t>
            </a:r>
            <a:r>
              <a:rPr lang="ru-RU" sz="2800" dirty="0">
                <a:latin typeface="Times New Roman" pitchFamily="18" charset="0"/>
                <a:cs typeface="Times New Roman" pitchFamily="18" charset="0"/>
              </a:rPr>
              <a:t>.</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p:cNvSpPr>
            <a:spLocks noChangeArrowheads="1"/>
          </p:cNvSpPr>
          <p:nvPr/>
        </p:nvSpPr>
        <p:spPr bwMode="auto">
          <a:xfrm>
            <a:off x="228600" y="0"/>
            <a:ext cx="8686800" cy="6705600"/>
          </a:xfrm>
          <a:prstGeom prst="rect">
            <a:avLst/>
          </a:prstGeom>
          <a:noFill/>
          <a:ln>
            <a:noFill/>
          </a:ln>
          <a:extLst/>
        </p:spPr>
        <p:txBody>
          <a:bodyPr/>
          <a:lstStyle/>
          <a:p>
            <a:pPr algn="ctr">
              <a:spcAft>
                <a:spcPts val="1000"/>
              </a:spcAft>
              <a:defRPr/>
            </a:pPr>
            <a:r>
              <a:rPr lang="en-US" sz="32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Acute</a:t>
            </a:r>
            <a:r>
              <a:rPr lang="ru-RU" sz="32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32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prostatitis</a:t>
            </a:r>
          </a:p>
          <a:p>
            <a:pPr indent="450850">
              <a:defRPr/>
            </a:pPr>
            <a:r>
              <a:rPr lang="ru-RU" sz="2800" b="1" u="sng" dirty="0">
                <a:solidFill>
                  <a:srgbClr val="FF0000"/>
                </a:solidFill>
                <a:effectLst>
                  <a:outerShdw blurRad="38100" dist="38100" dir="2700000" algn="tl">
                    <a:srgbClr val="444D26"/>
                  </a:outerShdw>
                </a:effectLst>
                <a:latin typeface="Times New Roman" pitchFamily="18" charset="0"/>
                <a:cs typeface="Times New Roman" pitchFamily="18" charset="0"/>
              </a:rPr>
              <a:t>Macroscopically</a:t>
            </a:r>
            <a:r>
              <a:rPr lang="ru-RU" sz="2800" b="1" dirty="0">
                <a:solidFill>
                  <a:srgbClr val="FF0000"/>
                </a:solidFill>
                <a:effectLst>
                  <a:outerShdw blurRad="38100" dist="38100" dir="2700000" algn="tl">
                    <a:srgbClr val="444D26"/>
                  </a:outerShdw>
                </a:effectLst>
                <a:latin typeface="Times New Roman" pitchFamily="18" charset="0"/>
                <a:cs typeface="Times New Roman" pitchFamily="18" charset="0"/>
              </a:rPr>
              <a:t>. </a:t>
            </a:r>
            <a:r>
              <a:rPr lang="ru-RU" sz="2800" dirty="0">
                <a:latin typeface="Times New Roman" pitchFamily="18" charset="0"/>
                <a:cs typeface="Times New Roman" pitchFamily="18" charset="0"/>
              </a:rPr>
              <a:t>The prostate is increased in a size, full-blooded. On a section a parenchyma motley (gray-yellow sites of a necrosis and suppuration, hemorrhage).</a:t>
            </a:r>
          </a:p>
          <a:p>
            <a:pPr indent="450850">
              <a:defRPr/>
            </a:pPr>
            <a:r>
              <a:rPr lang="ru-RU" sz="2800" b="1" u="sng" dirty="0" err="1">
                <a:solidFill>
                  <a:srgbClr val="FF0000"/>
                </a:solidFill>
                <a:effectLst>
                  <a:outerShdw blurRad="38100" dist="38100" dir="2700000" algn="tl">
                    <a:srgbClr val="444D26"/>
                  </a:outerShdw>
                </a:effectLst>
                <a:latin typeface="Times New Roman" pitchFamily="18" charset="0"/>
                <a:cs typeface="Times New Roman" pitchFamily="18" charset="0"/>
              </a:rPr>
              <a:t>Microscopically</a:t>
            </a:r>
            <a:r>
              <a:rPr lang="ru-RU" sz="2800" b="1" dirty="0" smtClean="0">
                <a:solidFill>
                  <a:srgbClr val="FF0000"/>
                </a:solidFill>
                <a:effectLst>
                  <a:outerShdw blurRad="38100" dist="38100" dir="2700000" algn="tl">
                    <a:srgbClr val="444D26"/>
                  </a:outerShdw>
                </a:effectLst>
                <a:latin typeface="Times New Roman" pitchFamily="18" charset="0"/>
                <a:cs typeface="Times New Roman" pitchFamily="18" charset="0"/>
              </a:rPr>
              <a:t>.</a:t>
            </a:r>
            <a:r>
              <a:rPr lang="en-US" sz="2800" b="1" dirty="0" smtClean="0">
                <a:solidFill>
                  <a:srgbClr val="FF0000"/>
                </a:solidFill>
                <a:effectLst>
                  <a:outerShdw blurRad="38100" dist="38100" dir="2700000" algn="tl">
                    <a:srgbClr val="444D26"/>
                  </a:outerShdw>
                </a:effectLst>
                <a:latin typeface="Times New Roman" pitchFamily="18" charset="0"/>
                <a:cs typeface="Times New Roman" pitchFamily="18" charset="0"/>
              </a:rPr>
              <a:t> </a:t>
            </a:r>
            <a:r>
              <a:rPr lang="ru-RU" sz="2800" dirty="0" err="1" smtClean="0">
                <a:latin typeface="Times New Roman" panose="02020603050405020304" pitchFamily="18" charset="0"/>
                <a:cs typeface="Times New Roman" panose="02020603050405020304" pitchFamily="18" charset="0"/>
              </a:rPr>
              <a:t>Allocate</a:t>
            </a:r>
            <a:r>
              <a:rPr lang="ru-RU" sz="2800" dirty="0" smtClean="0">
                <a:latin typeface="Times New Roman" panose="02020603050405020304" pitchFamily="18" charset="0"/>
                <a:cs typeface="Times New Roman" panose="02020603050405020304" pitchFamily="18" charset="0"/>
              </a:rPr>
              <a:t> </a:t>
            </a:r>
            <a:r>
              <a:rPr lang="ru-RU" sz="2800" dirty="0">
                <a:latin typeface="Times New Roman" panose="02020603050405020304" pitchFamily="18" charset="0"/>
                <a:cs typeface="Times New Roman" panose="02020603050405020304" pitchFamily="18" charset="0"/>
              </a:rPr>
              <a:t>3 forms (stage):</a:t>
            </a:r>
          </a:p>
          <a:p>
            <a:pPr indent="355600">
              <a:defRPr/>
            </a:pPr>
            <a: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Catarrhal form</a:t>
            </a:r>
            <a:r>
              <a:rPr lang="ru-RU"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Develops pronounced neutrophilic infiltration ductal prostate glands background hyperemia of vessels and edema of the stroma</a:t>
            </a:r>
            <a:r>
              <a:rPr lang="ru-RU" sz="2800" dirty="0" smtClean="0">
                <a:latin typeface="Times New Roman" panose="02020603050405020304" pitchFamily="18" charset="0"/>
                <a:cs typeface="Times New Roman" panose="02020603050405020304" pitchFamily="18" charset="0"/>
              </a:rPr>
              <a:t>.</a:t>
            </a:r>
            <a:endParaRPr lang="ru-RU" sz="2800" dirty="0">
              <a:latin typeface="Times New Roman" panose="02020603050405020304" pitchFamily="18" charset="0"/>
              <a:cs typeface="Times New Roman" panose="02020603050405020304" pitchFamily="18" charset="0"/>
            </a:endParaRPr>
          </a:p>
          <a:p>
            <a:pPr indent="355600">
              <a:defRPr/>
            </a:pPr>
            <a: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Follicular form</a:t>
            </a:r>
            <a:r>
              <a:rPr lang="ru-RU"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To the </a:t>
            </a:r>
            <a:r>
              <a:rPr lang="en-US" sz="2800" dirty="0">
                <a:latin typeface="Times New Roman" panose="02020603050405020304" pitchFamily="18" charset="0"/>
                <a:cs typeface="Times New Roman" panose="02020603050405020304" pitchFamily="18" charset="0"/>
              </a:rPr>
              <a:t>changes ducts join foci of inflammatory infiltration in the prostate secretory departments</a:t>
            </a:r>
            <a:r>
              <a:rPr lang="en-US" sz="2800" dirty="0" smtClean="0">
                <a:latin typeface="Times New Roman" panose="02020603050405020304" pitchFamily="18" charset="0"/>
                <a:cs typeface="Times New Roman" panose="02020603050405020304" pitchFamily="18" charset="0"/>
              </a:rPr>
              <a:t>.</a:t>
            </a:r>
            <a:endParaRPr lang="ru-RU" sz="2800" dirty="0">
              <a:latin typeface="Times New Roman" panose="02020603050405020304" pitchFamily="18" charset="0"/>
              <a:cs typeface="Times New Roman" panose="02020603050405020304" pitchFamily="18" charset="0"/>
            </a:endParaRPr>
          </a:p>
          <a:p>
            <a:pPr indent="355600">
              <a:defRPr/>
            </a:pPr>
            <a: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Parenchymatous form</a:t>
            </a:r>
            <a:r>
              <a:rPr lang="ru-RU" sz="2800" dirty="0">
                <a:latin typeface="Times New Roman" panose="02020603050405020304" pitchFamily="18" charset="0"/>
                <a:cs typeface="Times New Roman" panose="02020603050405020304" pitchFamily="18" charset="0"/>
              </a:rPr>
              <a:t>. The diffusion infiltrates consisting mainly of neutrophils are formed, there are abscesses and </a:t>
            </a:r>
            <a:r>
              <a:rPr lang="ru-RU" sz="2800" dirty="0" err="1">
                <a:latin typeface="Times New Roman" panose="02020603050405020304" pitchFamily="18" charset="0"/>
                <a:cs typeface="Times New Roman" panose="02020603050405020304" pitchFamily="18" charset="0"/>
              </a:rPr>
              <a:t>the</a:t>
            </a:r>
            <a:r>
              <a:rPr lang="ru-RU"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foci of granulation</a:t>
            </a:r>
            <a:r>
              <a:rPr lang="ru-RU" sz="2800" dirty="0" smtClean="0">
                <a:latin typeface="Times New Roman" panose="02020603050405020304" pitchFamily="18" charset="0"/>
                <a:cs typeface="Times New Roman" panose="02020603050405020304" pitchFamily="18" charset="0"/>
              </a:rPr>
              <a:t>.</a:t>
            </a:r>
            <a:endParaRPr lang="ru-RU"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p:cNvSpPr>
            <a:spLocks noChangeArrowheads="1"/>
          </p:cNvSpPr>
          <p:nvPr/>
        </p:nvSpPr>
        <p:spPr bwMode="auto">
          <a:xfrm>
            <a:off x="228600" y="0"/>
            <a:ext cx="8686800" cy="6705600"/>
          </a:xfrm>
          <a:prstGeom prst="rect">
            <a:avLst/>
          </a:prstGeom>
          <a:noFill/>
          <a:ln>
            <a:noFill/>
          </a:ln>
          <a:extLst/>
        </p:spPr>
        <p:txBody>
          <a:bodyPr/>
          <a:lstStyle/>
          <a:p>
            <a:pPr algn="ctr">
              <a:spcAft>
                <a:spcPts val="1000"/>
              </a:spcAft>
              <a:defRPr/>
            </a:pPr>
            <a:r>
              <a:rPr lang="ru-RU" sz="32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Chronic prostatitis</a:t>
            </a:r>
          </a:p>
          <a:p>
            <a:pPr indent="450850">
              <a:defRPr/>
            </a:pPr>
            <a:r>
              <a:rPr lang="ru-RU" sz="2800" b="1" u="sng" dirty="0">
                <a:solidFill>
                  <a:srgbClr val="FF0000"/>
                </a:solidFill>
                <a:effectLst>
                  <a:outerShdw blurRad="38100" dist="38100" dir="2700000" algn="tl">
                    <a:srgbClr val="444D26"/>
                  </a:outerShdw>
                </a:effectLst>
                <a:latin typeface="Times New Roman" pitchFamily="18" charset="0"/>
                <a:cs typeface="Times New Roman" pitchFamily="18" charset="0"/>
              </a:rPr>
              <a:t>Macroscopically</a:t>
            </a:r>
            <a:r>
              <a:rPr lang="ru-RU" sz="2800" b="1" dirty="0">
                <a:solidFill>
                  <a:srgbClr val="FF0000"/>
                </a:solidFill>
                <a:effectLst>
                  <a:outerShdw blurRad="38100" dist="38100" dir="2700000" algn="tl">
                    <a:srgbClr val="444D26"/>
                  </a:outerShdw>
                </a:effectLst>
                <a:latin typeface="Times New Roman" pitchFamily="18" charset="0"/>
                <a:cs typeface="Times New Roman" pitchFamily="18" charset="0"/>
              </a:rPr>
              <a:t>. </a:t>
            </a:r>
            <a:r>
              <a:rPr lang="ru-RU" sz="2800" dirty="0">
                <a:latin typeface="Times New Roman" pitchFamily="18" charset="0"/>
                <a:cs typeface="Times New Roman" pitchFamily="18" charset="0"/>
              </a:rPr>
              <a:t>The prostate is increased in sizes, </a:t>
            </a:r>
            <a:r>
              <a:rPr lang="en-US" sz="2800" dirty="0">
                <a:latin typeface="Times New Roman" pitchFamily="18" charset="0"/>
                <a:cs typeface="Times New Roman" pitchFamily="18" charset="0"/>
              </a:rPr>
              <a:t>compacted</a:t>
            </a:r>
            <a:r>
              <a:rPr lang="ru-RU" sz="2800" dirty="0" smtClean="0">
                <a:latin typeface="Times New Roman" pitchFamily="18" charset="0"/>
                <a:cs typeface="Times New Roman" pitchFamily="18" charset="0"/>
              </a:rPr>
              <a:t>, </a:t>
            </a:r>
            <a:r>
              <a:rPr lang="ru-RU" sz="2800" dirty="0">
                <a:latin typeface="Times New Roman" pitchFamily="18" charset="0"/>
                <a:cs typeface="Times New Roman" pitchFamily="18" charset="0"/>
              </a:rPr>
              <a:t>deformed.</a:t>
            </a:r>
          </a:p>
          <a:p>
            <a:pPr indent="450850">
              <a:defRPr/>
            </a:pPr>
            <a:r>
              <a:rPr lang="ru-RU" sz="2800" b="1" u="sng" dirty="0" err="1">
                <a:solidFill>
                  <a:srgbClr val="FF0000"/>
                </a:solidFill>
                <a:effectLst>
                  <a:outerShdw blurRad="38100" dist="38100" dir="2700000" algn="tl">
                    <a:srgbClr val="444D26"/>
                  </a:outerShdw>
                </a:effectLst>
                <a:latin typeface="Times New Roman" pitchFamily="18" charset="0"/>
                <a:cs typeface="Times New Roman" pitchFamily="18" charset="0"/>
              </a:rPr>
              <a:t>Microscopically</a:t>
            </a:r>
            <a:r>
              <a:rPr lang="ru-RU" sz="2800" b="1" dirty="0" smtClean="0">
                <a:solidFill>
                  <a:srgbClr val="FF0000"/>
                </a:solidFill>
                <a:effectLst>
                  <a:outerShdw blurRad="38100" dist="38100" dir="2700000" algn="tl">
                    <a:srgbClr val="444D26"/>
                  </a:outerShdw>
                </a:effectLst>
                <a:latin typeface="Times New Roman" pitchFamily="18" charset="0"/>
                <a:cs typeface="Times New Roman" pitchFamily="18" charset="0"/>
              </a:rPr>
              <a:t>.</a:t>
            </a:r>
            <a:r>
              <a:rPr lang="en-US" sz="2800" b="1" dirty="0" smtClean="0">
                <a:solidFill>
                  <a:srgbClr val="FF0000"/>
                </a:solidFill>
                <a:effectLst>
                  <a:outerShdw blurRad="38100" dist="38100" dir="2700000" algn="tl">
                    <a:srgbClr val="444D26"/>
                  </a:outerShdw>
                </a:effectLst>
                <a:latin typeface="Times New Roman" pitchFamily="18" charset="0"/>
                <a:cs typeface="Times New Roman" pitchFamily="18" charset="0"/>
              </a:rPr>
              <a:t> </a:t>
            </a:r>
            <a:r>
              <a:rPr lang="en-US" sz="2800" dirty="0">
                <a:latin typeface="Times New Roman" panose="02020603050405020304" pitchFamily="18" charset="0"/>
                <a:cs typeface="Times New Roman" panose="02020603050405020304" pitchFamily="18" charset="0"/>
              </a:rPr>
              <a:t>In the stroma inflammatory foci containing lymphocytes, plasma cells and macrophages. Often reveals proliferation of granulation and fibrous tissue with glands atrophy.</a:t>
            </a:r>
            <a:endParaRPr lang="ru-RU" sz="2800" dirty="0">
              <a:latin typeface="Times New Roman" panose="02020603050405020304" pitchFamily="18" charset="0"/>
              <a:cs typeface="Times New Roman" panose="02020603050405020304" pitchFamily="18" charset="0"/>
            </a:endParaRPr>
          </a:p>
          <a:p>
            <a:pPr indent="450850" algn="ctr">
              <a:defRPr/>
            </a:pPr>
            <a:r>
              <a:rPr lang="ru-RU" sz="2800" b="1" dirty="0">
                <a:solidFill>
                  <a:srgbClr val="FFFF00"/>
                </a:solidFill>
                <a:latin typeface="Times New Roman" panose="02020603050405020304" pitchFamily="18" charset="0"/>
                <a:cs typeface="Times New Roman" panose="02020603050405020304" pitchFamily="18" charset="0"/>
              </a:rPr>
              <a:t>Complications of prostatitis:</a:t>
            </a:r>
          </a:p>
          <a:p>
            <a:pPr marL="457200" indent="-457200">
              <a:buFont typeface="Arial" panose="020B0604020202020204" pitchFamily="34" charset="0"/>
              <a:buChar char="•"/>
              <a:defRPr/>
            </a:pPr>
            <a:r>
              <a:rPr lang="en-US" sz="2800" dirty="0" err="1" smtClean="0">
                <a:latin typeface="Times New Roman" panose="02020603050405020304" pitchFamily="18" charset="0"/>
                <a:cs typeface="Times New Roman" panose="02020603050405020304" pitchFamily="18" charset="0"/>
              </a:rPr>
              <a:t>Urinogenous</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sepsis</a:t>
            </a:r>
          </a:p>
          <a:p>
            <a:pPr marL="457200" indent="-457200">
              <a:buFont typeface="Arial" panose="020B0604020202020204" pitchFamily="34" charset="0"/>
              <a:buChar char="•"/>
              <a:defRPr/>
            </a:pPr>
            <a:r>
              <a:rPr lang="en-US" sz="2800" dirty="0">
                <a:latin typeface="Times New Roman" panose="02020603050405020304" pitchFamily="18" charset="0"/>
                <a:cs typeface="Times New Roman" panose="02020603050405020304" pitchFamily="18" charset="0"/>
              </a:rPr>
              <a:t>Urinary retention.</a:t>
            </a:r>
          </a:p>
          <a:p>
            <a:pPr marL="457200" indent="-457200">
              <a:buFont typeface="Arial" panose="020B0604020202020204" pitchFamily="34" charset="0"/>
              <a:buChar char="•"/>
              <a:defRPr/>
            </a:pPr>
            <a:r>
              <a:rPr lang="en-US" sz="2800" dirty="0">
                <a:latin typeface="Times New Roman" panose="02020603050405020304" pitchFamily="18" charset="0"/>
                <a:cs typeface="Times New Roman" panose="02020603050405020304" pitchFamily="18" charset="0"/>
              </a:rPr>
              <a:t>Recurrent urinary tract infections</a:t>
            </a:r>
          </a:p>
          <a:p>
            <a:pPr marL="457200" indent="-457200">
              <a:buFont typeface="Arial" panose="020B0604020202020204" pitchFamily="34" charset="0"/>
              <a:buChar char="•"/>
              <a:defRPr/>
            </a:pPr>
            <a:r>
              <a:rPr lang="en-US" sz="2800" dirty="0" smtClean="0">
                <a:latin typeface="Times New Roman" panose="02020603050405020304" pitchFamily="18" charset="0"/>
                <a:cs typeface="Times New Roman" panose="02020603050405020304" pitchFamily="18" charset="0"/>
              </a:rPr>
              <a:t>Barrenness</a:t>
            </a:r>
            <a:endParaRPr lang="ru-RU"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picture"/>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648200"/>
          </a:xfrm>
          <a:prstGeom prst="rect">
            <a:avLst/>
          </a:prstGeom>
          <a:solidFill>
            <a:srgbClr val="FFFFFF"/>
          </a:solidFill>
          <a:ln w="9525">
            <a:solidFill>
              <a:srgbClr val="000000"/>
            </a:solidFill>
            <a:round/>
            <a:headEnd/>
            <a:tailEnd/>
          </a:ln>
        </p:spPr>
      </p:pic>
      <p:sp>
        <p:nvSpPr>
          <p:cNvPr id="53251" name="Rectangle 5"/>
          <p:cNvSpPr>
            <a:spLocks noChangeArrowheads="1"/>
          </p:cNvSpPr>
          <p:nvPr/>
        </p:nvSpPr>
        <p:spPr bwMode="auto">
          <a:xfrm>
            <a:off x="0" y="4648200"/>
            <a:ext cx="9144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lvl="1" eaLnBrk="1" hangingPunct="1">
              <a:spcBef>
                <a:spcPct val="0"/>
              </a:spcBef>
              <a:buClrTx/>
              <a:buSzTx/>
              <a:buFontTx/>
              <a:buNone/>
            </a:pPr>
            <a:r>
              <a:rPr lang="ru-RU" altLang="ru-RU" b="1" dirty="0" err="1">
                <a:solidFill>
                  <a:schemeClr val="tx1"/>
                </a:solidFill>
                <a:latin typeface="Arial" charset="0"/>
              </a:rPr>
              <a:t>Chronic</a:t>
            </a:r>
            <a:r>
              <a:rPr lang="ru-RU" altLang="ru-RU" b="1" dirty="0">
                <a:solidFill>
                  <a:schemeClr val="tx1"/>
                </a:solidFill>
                <a:latin typeface="Arial" charset="0"/>
              </a:rPr>
              <a:t> </a:t>
            </a:r>
            <a:r>
              <a:rPr lang="ru-RU" altLang="ru-RU" b="1" dirty="0" err="1">
                <a:solidFill>
                  <a:schemeClr val="tx1"/>
                </a:solidFill>
                <a:latin typeface="Arial" charset="0"/>
              </a:rPr>
              <a:t>prostatitis</a:t>
            </a:r>
            <a:r>
              <a:rPr lang="ru-RU" altLang="ru-RU" b="1" dirty="0">
                <a:solidFill>
                  <a:schemeClr val="tx1"/>
                </a:solidFill>
                <a:latin typeface="Arial" charset="0"/>
              </a:rPr>
              <a:t>. </a:t>
            </a:r>
            <a:r>
              <a:rPr lang="ru-RU" altLang="ru-RU" b="1" dirty="0" err="1">
                <a:solidFill>
                  <a:schemeClr val="tx1"/>
                </a:solidFill>
                <a:latin typeface="Arial" charset="0"/>
              </a:rPr>
              <a:t>In</a:t>
            </a:r>
            <a:r>
              <a:rPr lang="ru-RU" altLang="ru-RU" b="1" dirty="0">
                <a:solidFill>
                  <a:schemeClr val="tx1"/>
                </a:solidFill>
                <a:latin typeface="Arial" charset="0"/>
              </a:rPr>
              <a:t> </a:t>
            </a:r>
            <a:r>
              <a:rPr lang="ru-RU" altLang="ru-RU" b="1" dirty="0" err="1">
                <a:solidFill>
                  <a:schemeClr val="tx1"/>
                </a:solidFill>
                <a:latin typeface="Arial" charset="0"/>
              </a:rPr>
              <a:t>an</a:t>
            </a:r>
            <a:r>
              <a:rPr lang="ru-RU" altLang="ru-RU" b="1" dirty="0">
                <a:solidFill>
                  <a:schemeClr val="tx1"/>
                </a:solidFill>
                <a:latin typeface="Arial" charset="0"/>
              </a:rPr>
              <a:t> </a:t>
            </a:r>
            <a:r>
              <a:rPr lang="ru-RU" altLang="ru-RU" b="1" dirty="0" err="1">
                <a:solidFill>
                  <a:schemeClr val="tx1"/>
                </a:solidFill>
                <a:latin typeface="Arial" charset="0"/>
              </a:rPr>
              <a:t>interstition</a:t>
            </a:r>
            <a:r>
              <a:rPr lang="ru-RU" altLang="ru-RU" b="1" dirty="0">
                <a:solidFill>
                  <a:schemeClr val="tx1"/>
                </a:solidFill>
                <a:latin typeface="Arial" charset="0"/>
              </a:rPr>
              <a:t> — </a:t>
            </a:r>
            <a:r>
              <a:rPr lang="ru-RU" altLang="ru-RU" b="1" dirty="0" err="1">
                <a:solidFill>
                  <a:schemeClr val="tx1"/>
                </a:solidFill>
                <a:latin typeface="Arial" charset="0"/>
              </a:rPr>
              <a:t>diffusion</a:t>
            </a:r>
            <a:r>
              <a:rPr lang="ru-RU" altLang="ru-RU" b="1" dirty="0">
                <a:solidFill>
                  <a:schemeClr val="tx1"/>
                </a:solidFill>
                <a:latin typeface="Arial" charset="0"/>
              </a:rPr>
              <a:t> </a:t>
            </a:r>
            <a:r>
              <a:rPr lang="ru-RU" altLang="ru-RU" b="1" dirty="0" err="1">
                <a:solidFill>
                  <a:schemeClr val="tx1"/>
                </a:solidFill>
                <a:latin typeface="Arial" charset="0"/>
              </a:rPr>
              <a:t>and</a:t>
            </a:r>
            <a:r>
              <a:rPr lang="ru-RU" altLang="ru-RU" b="1" dirty="0">
                <a:solidFill>
                  <a:schemeClr val="tx1"/>
                </a:solidFill>
                <a:latin typeface="Arial" charset="0"/>
              </a:rPr>
              <a:t> </a:t>
            </a:r>
            <a:r>
              <a:rPr lang="ru-RU" altLang="ru-RU" b="1" dirty="0" err="1">
                <a:solidFill>
                  <a:schemeClr val="tx1"/>
                </a:solidFill>
                <a:latin typeface="Arial" charset="0"/>
              </a:rPr>
              <a:t>focal</a:t>
            </a:r>
            <a:r>
              <a:rPr lang="ru-RU" altLang="ru-RU" b="1" dirty="0">
                <a:solidFill>
                  <a:schemeClr val="tx1"/>
                </a:solidFill>
                <a:latin typeface="Arial" charset="0"/>
              </a:rPr>
              <a:t> </a:t>
            </a:r>
            <a:r>
              <a:rPr lang="ru-RU" altLang="ru-RU" b="1" dirty="0" err="1">
                <a:solidFill>
                  <a:schemeClr val="tx1"/>
                </a:solidFill>
                <a:latin typeface="Arial" charset="0"/>
              </a:rPr>
              <a:t>infiltrates</a:t>
            </a:r>
            <a:r>
              <a:rPr lang="ru-RU" altLang="ru-RU" b="1" dirty="0">
                <a:solidFill>
                  <a:schemeClr val="tx1"/>
                </a:solidFill>
                <a:latin typeface="Arial" charset="0"/>
              </a:rPr>
              <a:t> </a:t>
            </a:r>
            <a:r>
              <a:rPr lang="ru-RU" altLang="ru-RU" b="1" dirty="0" err="1">
                <a:solidFill>
                  <a:schemeClr val="tx1"/>
                </a:solidFill>
                <a:latin typeface="Arial" charset="0"/>
              </a:rPr>
              <a:t>from</a:t>
            </a:r>
            <a:r>
              <a:rPr lang="ru-RU" altLang="ru-RU" b="1" dirty="0">
                <a:solidFill>
                  <a:schemeClr val="tx1"/>
                </a:solidFill>
                <a:latin typeface="Arial" charset="0"/>
              </a:rPr>
              <a:t> </a:t>
            </a:r>
            <a:r>
              <a:rPr lang="ru-RU" altLang="ru-RU" b="1" dirty="0" err="1">
                <a:solidFill>
                  <a:schemeClr val="tx1"/>
                </a:solidFill>
                <a:latin typeface="Arial" charset="0"/>
              </a:rPr>
              <a:t>lymphocytes</a:t>
            </a:r>
            <a:r>
              <a:rPr lang="ru-RU" altLang="ru-RU" b="1" dirty="0">
                <a:solidFill>
                  <a:schemeClr val="tx1"/>
                </a:solidFill>
                <a:latin typeface="Arial" charset="0"/>
              </a:rPr>
              <a:t> </a:t>
            </a:r>
            <a:r>
              <a:rPr lang="ru-RU" altLang="ru-RU" b="1" dirty="0" err="1">
                <a:solidFill>
                  <a:schemeClr val="tx1"/>
                </a:solidFill>
                <a:latin typeface="Arial" charset="0"/>
              </a:rPr>
              <a:t>and</a:t>
            </a:r>
            <a:r>
              <a:rPr lang="ru-RU" altLang="ru-RU" b="1" dirty="0">
                <a:solidFill>
                  <a:schemeClr val="tx1"/>
                </a:solidFill>
                <a:latin typeface="Arial" charset="0"/>
              </a:rPr>
              <a:t> </a:t>
            </a:r>
            <a:r>
              <a:rPr lang="ru-RU" altLang="ru-RU" b="1" dirty="0" err="1">
                <a:solidFill>
                  <a:schemeClr val="tx1"/>
                </a:solidFill>
                <a:latin typeface="Arial" charset="0"/>
              </a:rPr>
              <a:t>macrophages</a:t>
            </a:r>
            <a:r>
              <a:rPr lang="ru-RU" altLang="ru-RU" b="1" dirty="0">
                <a:solidFill>
                  <a:schemeClr val="tx1"/>
                </a:solidFill>
                <a:latin typeface="Arial" charset="0"/>
              </a:rPr>
              <a:t>, </a:t>
            </a:r>
            <a:r>
              <a:rPr lang="ru-RU" altLang="ru-RU" b="1" dirty="0" err="1">
                <a:solidFill>
                  <a:schemeClr val="tx1"/>
                </a:solidFill>
                <a:latin typeface="Arial" charset="0"/>
              </a:rPr>
              <a:t>with</a:t>
            </a:r>
            <a:r>
              <a:rPr lang="ru-RU" altLang="ru-RU" b="1" dirty="0">
                <a:solidFill>
                  <a:schemeClr val="tx1"/>
                </a:solidFill>
                <a:latin typeface="Arial" charset="0"/>
              </a:rPr>
              <a:t> </a:t>
            </a:r>
            <a:r>
              <a:rPr lang="ru-RU" altLang="ru-RU" b="1" dirty="0" err="1">
                <a:solidFill>
                  <a:schemeClr val="tx1"/>
                </a:solidFill>
                <a:latin typeface="Arial" charset="0"/>
              </a:rPr>
              <a:t>impurity</a:t>
            </a:r>
            <a:r>
              <a:rPr lang="ru-RU" altLang="ru-RU" b="1" dirty="0">
                <a:solidFill>
                  <a:schemeClr val="tx1"/>
                </a:solidFill>
                <a:latin typeface="Arial" charset="0"/>
              </a:rPr>
              <a:t> </a:t>
            </a:r>
            <a:r>
              <a:rPr lang="ru-RU" altLang="ru-RU" b="1" dirty="0" err="1">
                <a:solidFill>
                  <a:schemeClr val="tx1"/>
                </a:solidFill>
                <a:latin typeface="Arial" charset="0"/>
              </a:rPr>
              <a:t>of</a:t>
            </a:r>
            <a:r>
              <a:rPr lang="ru-RU" altLang="ru-RU" b="1" dirty="0">
                <a:solidFill>
                  <a:schemeClr val="tx1"/>
                </a:solidFill>
                <a:latin typeface="Arial" charset="0"/>
              </a:rPr>
              <a:t> </a:t>
            </a:r>
            <a:r>
              <a:rPr lang="ru-RU" altLang="ru-RU" b="1" dirty="0" err="1">
                <a:solidFill>
                  <a:schemeClr val="tx1"/>
                </a:solidFill>
                <a:latin typeface="Arial" charset="0"/>
              </a:rPr>
              <a:t>neutrophils</a:t>
            </a:r>
            <a:r>
              <a:rPr lang="ru-RU" altLang="ru-RU" b="1" dirty="0">
                <a:solidFill>
                  <a:schemeClr val="tx1"/>
                </a:solidFill>
                <a:latin typeface="Arial" charset="0"/>
              </a:rPr>
              <a:t> (1) </a:t>
            </a:r>
            <a:r>
              <a:rPr lang="ru-RU" altLang="ru-RU" b="1" dirty="0" err="1">
                <a:solidFill>
                  <a:schemeClr val="tx1"/>
                </a:solidFill>
                <a:latin typeface="Arial" charset="0"/>
              </a:rPr>
              <a:t>Places</a:t>
            </a:r>
            <a:r>
              <a:rPr lang="ru-RU" altLang="ru-RU" b="1" dirty="0">
                <a:solidFill>
                  <a:schemeClr val="tx1"/>
                </a:solidFill>
                <a:latin typeface="Arial" charset="0"/>
              </a:rPr>
              <a:t> </a:t>
            </a:r>
            <a:r>
              <a:rPr lang="ru-RU" altLang="ru-RU" b="1" dirty="0" err="1">
                <a:solidFill>
                  <a:schemeClr val="tx1"/>
                </a:solidFill>
                <a:latin typeface="Arial" charset="0"/>
              </a:rPr>
              <a:t>note</a:t>
            </a:r>
            <a:r>
              <a:rPr lang="ru-RU" altLang="ru-RU" b="1" dirty="0">
                <a:solidFill>
                  <a:schemeClr val="tx1"/>
                </a:solidFill>
                <a:latin typeface="Arial" charset="0"/>
              </a:rPr>
              <a:t> a </a:t>
            </a:r>
            <a:r>
              <a:rPr lang="ru-RU" altLang="ru-RU" b="1" dirty="0" err="1">
                <a:solidFill>
                  <a:schemeClr val="tx1"/>
                </a:solidFill>
                <a:latin typeface="Arial" charset="0"/>
              </a:rPr>
              <a:t>sclerosis</a:t>
            </a:r>
            <a:r>
              <a:rPr lang="ru-RU" altLang="ru-RU" b="1" dirty="0">
                <a:solidFill>
                  <a:schemeClr val="tx1"/>
                </a:solidFill>
                <a:latin typeface="Arial" charset="0"/>
              </a:rPr>
              <a:t> </a:t>
            </a:r>
            <a:r>
              <a:rPr lang="ru-RU" altLang="ru-RU" b="1" dirty="0" err="1">
                <a:solidFill>
                  <a:schemeClr val="tx1"/>
                </a:solidFill>
                <a:latin typeface="Arial" charset="0"/>
              </a:rPr>
              <a:t>an</a:t>
            </a:r>
            <a:r>
              <a:rPr lang="ru-RU" altLang="ru-RU" b="1" dirty="0">
                <a:solidFill>
                  <a:schemeClr val="tx1"/>
                </a:solidFill>
                <a:latin typeface="Arial" charset="0"/>
              </a:rPr>
              <a:t> </a:t>
            </a:r>
            <a:r>
              <a:rPr lang="ru-RU" altLang="ru-RU" b="1" dirty="0" err="1">
                <a:solidFill>
                  <a:schemeClr val="tx1"/>
                </a:solidFill>
                <a:latin typeface="Arial" charset="0"/>
              </a:rPr>
              <a:t>interstition</a:t>
            </a:r>
            <a:r>
              <a:rPr lang="ru-RU" altLang="ru-RU" b="1" dirty="0">
                <a:solidFill>
                  <a:schemeClr val="tx1"/>
                </a:solidFill>
                <a:latin typeface="Arial" charset="0"/>
              </a:rPr>
              <a:t>, </a:t>
            </a:r>
            <a:r>
              <a:rPr lang="en-US" altLang="ru-RU" b="1" dirty="0">
                <a:solidFill>
                  <a:schemeClr val="tx1"/>
                </a:solidFill>
                <a:latin typeface="Arial" charset="0"/>
              </a:rPr>
              <a:t>gland in the these areas </a:t>
            </a:r>
            <a:r>
              <a:rPr lang="en-US" altLang="ru-RU" b="1" dirty="0" smtClean="0">
                <a:solidFill>
                  <a:schemeClr val="tx1"/>
                </a:solidFill>
                <a:latin typeface="Arial" charset="0"/>
              </a:rPr>
              <a:t>atrophic </a:t>
            </a:r>
            <a:r>
              <a:rPr lang="ru-RU" altLang="ru-RU" b="1" i="1" dirty="0" smtClean="0">
                <a:solidFill>
                  <a:schemeClr val="tx1"/>
                </a:solidFill>
                <a:latin typeface="Arial" charset="0"/>
              </a:rPr>
              <a:t>(2</a:t>
            </a:r>
            <a:r>
              <a:rPr lang="ru-RU" altLang="ru-RU" b="1" i="1" dirty="0">
                <a:solidFill>
                  <a:schemeClr val="tx1"/>
                </a:solidFill>
                <a:latin typeface="Arial" charset="0"/>
              </a:rPr>
              <a:t>). </a:t>
            </a:r>
            <a:r>
              <a:rPr lang="ru-RU" altLang="ru-RU" b="1" dirty="0" err="1">
                <a:solidFill>
                  <a:schemeClr val="tx1"/>
                </a:solidFill>
                <a:latin typeface="Arial" charset="0"/>
              </a:rPr>
              <a:t>The</a:t>
            </a:r>
            <a:r>
              <a:rPr lang="ru-RU" altLang="ru-RU" b="1" dirty="0">
                <a:solidFill>
                  <a:schemeClr val="tx1"/>
                </a:solidFill>
                <a:latin typeface="Arial" charset="0"/>
              </a:rPr>
              <a:t> </a:t>
            </a:r>
            <a:r>
              <a:rPr lang="ru-RU" altLang="ru-RU" b="1" dirty="0" err="1">
                <a:solidFill>
                  <a:schemeClr val="tx1"/>
                </a:solidFill>
                <a:latin typeface="Arial" charset="0"/>
              </a:rPr>
              <a:t>center</a:t>
            </a:r>
            <a:r>
              <a:rPr lang="ru-RU" altLang="ru-RU" b="1" dirty="0">
                <a:solidFill>
                  <a:schemeClr val="tx1"/>
                </a:solidFill>
                <a:latin typeface="Arial" charset="0"/>
              </a:rPr>
              <a:t> </a:t>
            </a:r>
            <a:r>
              <a:rPr lang="ru-RU" altLang="ru-RU" b="1" dirty="0" err="1">
                <a:solidFill>
                  <a:schemeClr val="tx1"/>
                </a:solidFill>
                <a:latin typeface="Arial" charset="0"/>
              </a:rPr>
              <a:t>of</a:t>
            </a:r>
            <a:r>
              <a:rPr lang="ru-RU" altLang="ru-RU" b="1" dirty="0">
                <a:solidFill>
                  <a:schemeClr val="tx1"/>
                </a:solidFill>
                <a:latin typeface="Arial" charset="0"/>
              </a:rPr>
              <a:t> a </a:t>
            </a:r>
            <a:r>
              <a:rPr lang="ru-RU" altLang="ru-RU" b="1" dirty="0" err="1">
                <a:solidFill>
                  <a:schemeClr val="tx1"/>
                </a:solidFill>
                <a:latin typeface="Arial" charset="0"/>
              </a:rPr>
              <a:t>petrifikation</a:t>
            </a:r>
            <a:r>
              <a:rPr lang="ru-RU" altLang="ru-RU" b="1" dirty="0">
                <a:solidFill>
                  <a:schemeClr val="tx1"/>
                </a:solidFill>
                <a:latin typeface="Arial" charset="0"/>
              </a:rPr>
              <a:t> </a:t>
            </a:r>
            <a:r>
              <a:rPr lang="ru-RU" altLang="ru-RU" b="1" dirty="0" err="1">
                <a:solidFill>
                  <a:schemeClr val="tx1"/>
                </a:solidFill>
                <a:latin typeface="Arial" charset="0"/>
              </a:rPr>
              <a:t>is</a:t>
            </a:r>
            <a:r>
              <a:rPr lang="ru-RU" altLang="ru-RU" b="1" dirty="0">
                <a:solidFill>
                  <a:schemeClr val="tx1"/>
                </a:solidFill>
                <a:latin typeface="Arial" charset="0"/>
              </a:rPr>
              <a:t> </a:t>
            </a:r>
            <a:r>
              <a:rPr lang="ru-RU" altLang="ru-RU" b="1" dirty="0" err="1">
                <a:solidFill>
                  <a:schemeClr val="tx1"/>
                </a:solidFill>
                <a:latin typeface="Arial" charset="0"/>
              </a:rPr>
              <a:t>visible</a:t>
            </a:r>
            <a:r>
              <a:rPr lang="ru-RU" altLang="ru-RU" b="1" dirty="0">
                <a:solidFill>
                  <a:schemeClr val="tx1"/>
                </a:solidFill>
                <a:latin typeface="Arial" charset="0"/>
              </a:rPr>
              <a:t> (3)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5"/>
          <p:cNvSpPr txBox="1">
            <a:spLocks/>
          </p:cNvSpPr>
          <p:nvPr/>
        </p:nvSpPr>
        <p:spPr>
          <a:xfrm>
            <a:off x="0" y="304800"/>
            <a:ext cx="8991600" cy="6324600"/>
          </a:xfrm>
          <a:prstGeom prst="rect">
            <a:avLst/>
          </a:prstGeom>
        </p:spPr>
        <p:txBody>
          <a:bodyPr>
            <a:normAutofit fontScale="92500" lnSpcReduction="20000"/>
          </a:bodyPr>
          <a:lstStyle>
            <a:lvl1pPr marL="273050" indent="-273050" algn="l" rtl="0" fontAlgn="base">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fontAlgn="base">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fontAlgn="base">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fontAlgn="base">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fontAlgn="base">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361950" algn="ctr" fontAlgn="auto">
              <a:spcAft>
                <a:spcPts val="0"/>
              </a:spcAft>
              <a:buFont typeface="Wingdings 2"/>
              <a:buNone/>
              <a:defRPr/>
            </a:pPr>
            <a:r>
              <a:rPr lang="ru-RU" sz="3000" b="1" u="sng" dirty="0" smtClean="0">
                <a:effectLst>
                  <a:outerShdw blurRad="38100" dist="38100" dir="2700000" algn="tl">
                    <a:srgbClr val="000000">
                      <a:alpha val="43137"/>
                    </a:srgbClr>
                  </a:outerShdw>
                </a:effectLst>
              </a:rPr>
              <a:t>Classification of tumors of a prostate</a:t>
            </a:r>
          </a:p>
          <a:p>
            <a:pPr marL="0" indent="361950" algn="just" fontAlgn="auto">
              <a:spcAft>
                <a:spcPts val="0"/>
              </a:spcAft>
              <a:buFont typeface="Wingdings 2"/>
              <a:buNone/>
              <a:defRPr/>
            </a:pPr>
            <a:r>
              <a:rPr lang="en-US" sz="2400" dirty="0" smtClean="0">
                <a:solidFill>
                  <a:srgbClr val="FFFF00"/>
                </a:solidFill>
              </a:rPr>
              <a:t>I</a:t>
            </a:r>
            <a:r>
              <a:rPr lang="ru-RU" sz="2400" dirty="0" smtClean="0">
                <a:solidFill>
                  <a:srgbClr val="FFFF00"/>
                </a:solidFill>
              </a:rPr>
              <a:t>. </a:t>
            </a:r>
            <a:r>
              <a:rPr lang="ru-RU" sz="2400" dirty="0" err="1">
                <a:solidFill>
                  <a:srgbClr val="FFFF00"/>
                </a:solidFill>
              </a:rPr>
              <a:t>The</a:t>
            </a:r>
            <a:r>
              <a:rPr lang="ru-RU" sz="2400" dirty="0">
                <a:solidFill>
                  <a:srgbClr val="FFFF00"/>
                </a:solidFill>
              </a:rPr>
              <a:t> </a:t>
            </a:r>
            <a:r>
              <a:rPr lang="en-US" sz="2400" dirty="0" smtClean="0">
                <a:solidFill>
                  <a:srgbClr val="FFFF00"/>
                </a:solidFill>
              </a:rPr>
              <a:t> benign</a:t>
            </a:r>
            <a:endParaRPr lang="ru-RU" sz="2400" dirty="0" smtClean="0">
              <a:solidFill>
                <a:srgbClr val="FFFF00"/>
              </a:solidFill>
            </a:endParaRPr>
          </a:p>
          <a:p>
            <a:pPr marL="1169988" indent="-457200">
              <a:buFont typeface="+mj-lt"/>
              <a:buAutoNum type="arabicPeriod"/>
              <a:defRPr/>
            </a:pPr>
            <a:r>
              <a:rPr lang="ru-RU" sz="2400" b="1" dirty="0" err="1" smtClean="0">
                <a:effectLst>
                  <a:outerShdw blurRad="38100" dist="38100" dir="2700000" algn="tl">
                    <a:srgbClr val="000000">
                      <a:alpha val="43137"/>
                    </a:srgbClr>
                  </a:outerShdw>
                </a:effectLst>
              </a:rPr>
              <a:t>The</a:t>
            </a:r>
            <a:r>
              <a:rPr lang="en-US" sz="2400" b="1" dirty="0" smtClean="0">
                <a:effectLst>
                  <a:outerShdw blurRad="38100" dist="38100" dir="2700000" algn="tl">
                    <a:srgbClr val="000000">
                      <a:alpha val="43137"/>
                    </a:srgbClr>
                  </a:outerShdw>
                </a:effectLst>
              </a:rPr>
              <a:t> </a:t>
            </a:r>
            <a:r>
              <a:rPr lang="ru-RU" sz="2400" b="1" dirty="0" smtClean="0">
                <a:effectLst>
                  <a:outerShdw blurRad="38100" dist="38100" dir="2700000" algn="tl">
                    <a:srgbClr val="000000">
                      <a:alpha val="43137"/>
                    </a:srgbClr>
                  </a:outerShdw>
                </a:effectLst>
              </a:rPr>
              <a:t> </a:t>
            </a:r>
            <a:r>
              <a:rPr lang="en-US" sz="2400" b="1" dirty="0" smtClean="0">
                <a:effectLst>
                  <a:outerShdw blurRad="38100" dist="38100" dir="2700000" algn="tl">
                    <a:srgbClr val="000000">
                      <a:alpha val="43137"/>
                    </a:srgbClr>
                  </a:outerShdw>
                </a:effectLst>
              </a:rPr>
              <a:t>epithelial</a:t>
            </a:r>
            <a:r>
              <a:rPr lang="ru-RU" sz="2400" dirty="0" smtClean="0"/>
              <a:t>:</a:t>
            </a:r>
          </a:p>
          <a:p>
            <a:pPr marL="1625600" lvl="1" indent="-285750">
              <a:buFont typeface="Wingdings" pitchFamily="2" charset="2"/>
              <a:buChar char="v"/>
              <a:defRPr/>
            </a:pPr>
            <a:r>
              <a:rPr lang="en-US" b="1" dirty="0">
                <a:effectLst>
                  <a:outerShdw blurRad="38100" dist="38100" dir="2700000" algn="tl">
                    <a:srgbClr val="000000">
                      <a:alpha val="43137"/>
                    </a:srgbClr>
                  </a:outerShdw>
                </a:effectLst>
              </a:rPr>
              <a:t>Benign nodular hyperplasia</a:t>
            </a:r>
          </a:p>
          <a:p>
            <a:pPr marL="1625600" lvl="1" indent="-285750">
              <a:buFont typeface="Wingdings" pitchFamily="2" charset="2"/>
              <a:buChar char="v"/>
              <a:defRPr/>
            </a:pPr>
            <a:r>
              <a:rPr lang="en-US" b="1" dirty="0">
                <a:effectLst>
                  <a:outerShdw blurRad="38100" dist="38100" dir="2700000" algn="tl">
                    <a:srgbClr val="000000">
                      <a:alpha val="43137"/>
                    </a:srgbClr>
                  </a:outerShdw>
                </a:effectLst>
              </a:rPr>
              <a:t>Basal cell hyperplasia</a:t>
            </a:r>
          </a:p>
          <a:p>
            <a:pPr marL="1625600" lvl="1" indent="-285750">
              <a:buFont typeface="Wingdings" pitchFamily="2" charset="2"/>
              <a:buChar char="v"/>
              <a:defRPr/>
            </a:pPr>
            <a:r>
              <a:rPr lang="en-US" b="1" dirty="0">
                <a:effectLst>
                  <a:outerShdw blurRad="38100" dist="38100" dir="2700000" algn="tl">
                    <a:srgbClr val="000000">
                      <a:alpha val="43137"/>
                    </a:srgbClr>
                  </a:outerShdw>
                </a:effectLst>
              </a:rPr>
              <a:t>Prostatic intraepithelial neoplasia (dysplasia)</a:t>
            </a:r>
            <a:endParaRPr lang="ru-RU" b="1" dirty="0" smtClean="0"/>
          </a:p>
          <a:p>
            <a:pPr marL="1169988" indent="-457200">
              <a:buFont typeface="+mj-lt"/>
              <a:buAutoNum type="arabicPeriod"/>
              <a:defRPr/>
            </a:pPr>
            <a:r>
              <a:rPr lang="ru-RU" sz="2400" b="1" dirty="0" err="1" smtClean="0">
                <a:effectLst>
                  <a:outerShdw blurRad="38100" dist="38100" dir="2700000" algn="tl">
                    <a:srgbClr val="000000">
                      <a:alpha val="43137"/>
                    </a:srgbClr>
                  </a:outerShdw>
                </a:effectLst>
              </a:rPr>
              <a:t>The</a:t>
            </a:r>
            <a:r>
              <a:rPr lang="ru-RU" sz="2400" b="1" dirty="0" smtClean="0">
                <a:effectLst>
                  <a:outerShdw blurRad="38100" dist="38100" dir="2700000" algn="tl">
                    <a:srgbClr val="000000">
                      <a:alpha val="43137"/>
                    </a:srgbClr>
                  </a:outerShdw>
                </a:effectLst>
              </a:rPr>
              <a:t> </a:t>
            </a:r>
            <a:r>
              <a:rPr lang="en-US" sz="2400" b="1" dirty="0" smtClean="0">
                <a:effectLst>
                  <a:outerShdw blurRad="38100" dist="38100" dir="2700000" algn="tl">
                    <a:srgbClr val="000000">
                      <a:alpha val="43137"/>
                    </a:srgbClr>
                  </a:outerShdw>
                </a:effectLst>
              </a:rPr>
              <a:t> </a:t>
            </a:r>
            <a:r>
              <a:rPr lang="ru-RU" sz="2400" b="1" dirty="0" err="1" smtClean="0">
                <a:effectLst>
                  <a:outerShdw blurRad="38100" dist="38100" dir="2700000" algn="tl">
                    <a:srgbClr val="000000">
                      <a:alpha val="43137"/>
                    </a:srgbClr>
                  </a:outerShdw>
                </a:effectLst>
              </a:rPr>
              <a:t>mesenchymal</a:t>
            </a:r>
            <a:r>
              <a:rPr lang="ru-RU" sz="2400" dirty="0" smtClean="0"/>
              <a:t>:</a:t>
            </a:r>
          </a:p>
          <a:p>
            <a:pPr marL="1536700" lvl="1" indent="-196850">
              <a:buFont typeface="Wingdings" pitchFamily="2" charset="2"/>
              <a:buChar char="v"/>
              <a:defRPr/>
            </a:pPr>
            <a:r>
              <a:rPr lang="ru-RU" b="1" dirty="0" err="1" smtClean="0">
                <a:effectLst>
                  <a:outerShdw blurRad="38100" dist="38100" dir="2700000" algn="tl">
                    <a:srgbClr val="000000">
                      <a:alpha val="43137"/>
                    </a:srgbClr>
                  </a:outerShdw>
                </a:effectLst>
              </a:rPr>
              <a:t>Leiomioma</a:t>
            </a:r>
            <a:endParaRPr lang="ru-RU" b="1" dirty="0" smtClean="0">
              <a:effectLst>
                <a:outerShdw blurRad="38100" dist="38100" dir="2700000" algn="tl">
                  <a:srgbClr val="000000">
                    <a:alpha val="43137"/>
                  </a:srgbClr>
                </a:outerShdw>
              </a:effectLst>
            </a:endParaRPr>
          </a:p>
          <a:p>
            <a:pPr marL="1536700" lvl="1" indent="-196850">
              <a:buFont typeface="Wingdings" pitchFamily="2" charset="2"/>
              <a:buChar char="v"/>
              <a:defRPr/>
            </a:pPr>
            <a:r>
              <a:rPr lang="ru-RU" b="1" dirty="0" smtClean="0">
                <a:effectLst>
                  <a:outerShdw blurRad="38100" dist="38100" dir="2700000" algn="tl">
                    <a:srgbClr val="000000">
                      <a:alpha val="43137"/>
                    </a:srgbClr>
                  </a:outerShdw>
                </a:effectLst>
              </a:rPr>
              <a:t>Fibroma</a:t>
            </a:r>
          </a:p>
          <a:p>
            <a:pPr marL="0" indent="361950" algn="just" fontAlgn="auto">
              <a:spcAft>
                <a:spcPts val="0"/>
              </a:spcAft>
              <a:buFont typeface="Wingdings 2"/>
              <a:buNone/>
              <a:defRPr/>
            </a:pPr>
            <a:r>
              <a:rPr lang="en-US" sz="2400" dirty="0" smtClean="0">
                <a:solidFill>
                  <a:srgbClr val="FFFF00"/>
                </a:solidFill>
              </a:rPr>
              <a:t>II.</a:t>
            </a:r>
            <a:r>
              <a:rPr lang="ru-RU" sz="2400" dirty="0" smtClean="0">
                <a:solidFill>
                  <a:srgbClr val="FFFF00"/>
                </a:solidFill>
              </a:rPr>
              <a:t> The malignant</a:t>
            </a:r>
          </a:p>
          <a:p>
            <a:pPr marL="1169988" indent="-457200">
              <a:buFont typeface="+mj-lt"/>
              <a:buAutoNum type="arabicPeriod"/>
              <a:defRPr/>
            </a:pPr>
            <a:r>
              <a:rPr lang="ru-RU" sz="2400" b="1" dirty="0" err="1" smtClean="0">
                <a:effectLst>
                  <a:outerShdw blurRad="38100" dist="38100" dir="2700000" algn="tl">
                    <a:srgbClr val="000000">
                      <a:alpha val="43137"/>
                    </a:srgbClr>
                  </a:outerShdw>
                </a:effectLst>
              </a:rPr>
              <a:t>The</a:t>
            </a:r>
            <a:r>
              <a:rPr lang="en-US" sz="2400" b="1" dirty="0" smtClean="0">
                <a:effectLst>
                  <a:outerShdw blurRad="38100" dist="38100" dir="2700000" algn="tl">
                    <a:srgbClr val="000000">
                      <a:alpha val="43137"/>
                    </a:srgbClr>
                  </a:outerShdw>
                </a:effectLst>
              </a:rPr>
              <a:t> </a:t>
            </a:r>
            <a:r>
              <a:rPr lang="ru-RU" sz="2400" b="1" dirty="0" smtClean="0">
                <a:effectLst>
                  <a:outerShdw blurRad="38100" dist="38100" dir="2700000" algn="tl">
                    <a:srgbClr val="000000">
                      <a:alpha val="43137"/>
                    </a:srgbClr>
                  </a:outerShdw>
                </a:effectLst>
              </a:rPr>
              <a:t> </a:t>
            </a:r>
            <a:r>
              <a:rPr lang="en-US" sz="2400" b="1" dirty="0" smtClean="0">
                <a:effectLst>
                  <a:outerShdw blurRad="38100" dist="38100" dir="2700000" algn="tl">
                    <a:srgbClr val="000000">
                      <a:alpha val="43137"/>
                    </a:srgbClr>
                  </a:outerShdw>
                </a:effectLst>
              </a:rPr>
              <a:t>epithelial</a:t>
            </a:r>
            <a:r>
              <a:rPr lang="ru-RU" sz="2400" dirty="0" smtClean="0"/>
              <a:t>:</a:t>
            </a:r>
          </a:p>
          <a:p>
            <a:pPr marL="1536700" lvl="1" indent="-196850">
              <a:buFont typeface="Wingdings" pitchFamily="2" charset="2"/>
              <a:buChar char="v"/>
              <a:defRPr/>
            </a:pPr>
            <a:r>
              <a:rPr lang="en-US" b="1" dirty="0" smtClean="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Adenocarcinoma: </a:t>
            </a:r>
            <a:r>
              <a:rPr lang="en-US" dirty="0">
                <a:effectLst>
                  <a:outerShdw blurRad="38100" dist="38100" dir="2700000" algn="tl">
                    <a:srgbClr val="000000">
                      <a:alpha val="43137"/>
                    </a:srgbClr>
                  </a:outerShdw>
                </a:effectLst>
              </a:rPr>
              <a:t>(ductal, acinar, slime, signet ring cell)</a:t>
            </a:r>
          </a:p>
          <a:p>
            <a:pPr marL="1536700" lvl="1" indent="-196850">
              <a:buFont typeface="Wingdings" pitchFamily="2" charset="2"/>
              <a:buChar char="v"/>
              <a:defRPr/>
            </a:pPr>
            <a:r>
              <a:rPr lang="en-US" b="1" dirty="0" smtClean="0">
                <a:effectLst>
                  <a:outerShdw blurRad="38100" dist="38100" dir="2700000" algn="tl">
                    <a:srgbClr val="000000">
                      <a:alpha val="43137"/>
                    </a:srgbClr>
                  </a:outerShdw>
                </a:effectLst>
              </a:rPr>
              <a:t> Squamous </a:t>
            </a:r>
            <a:r>
              <a:rPr lang="en-US" b="1" dirty="0">
                <a:effectLst>
                  <a:outerShdw blurRad="38100" dist="38100" dir="2700000" algn="tl">
                    <a:srgbClr val="000000">
                      <a:alpha val="43137"/>
                    </a:srgbClr>
                  </a:outerShdw>
                </a:effectLst>
              </a:rPr>
              <a:t>cell carcinoma</a:t>
            </a:r>
          </a:p>
          <a:p>
            <a:pPr marL="1536700" lvl="1" indent="-196850">
              <a:buFont typeface="Wingdings" pitchFamily="2" charset="2"/>
              <a:buChar char="v"/>
              <a:defRPr/>
            </a:pPr>
            <a:r>
              <a:rPr lang="en-US" b="1" dirty="0" smtClean="0">
                <a:effectLst>
                  <a:outerShdw blurRad="38100" dist="38100" dir="2700000" algn="tl">
                    <a:srgbClr val="000000">
                      <a:alpha val="43137"/>
                    </a:srgbClr>
                  </a:outerShdw>
                </a:effectLst>
              </a:rPr>
              <a:t> Transitional </a:t>
            </a:r>
            <a:r>
              <a:rPr lang="en-US" b="1" dirty="0">
                <a:effectLst>
                  <a:outerShdw blurRad="38100" dist="38100" dir="2700000" algn="tl">
                    <a:srgbClr val="000000">
                      <a:alpha val="43137"/>
                    </a:srgbClr>
                  </a:outerShdw>
                </a:effectLst>
              </a:rPr>
              <a:t>cell carcinoma </a:t>
            </a:r>
            <a:endParaRPr lang="en-US" b="1" dirty="0" smtClean="0">
              <a:effectLst>
                <a:outerShdw blurRad="38100" dist="38100" dir="2700000" algn="tl">
                  <a:srgbClr val="000000">
                    <a:alpha val="43137"/>
                  </a:srgbClr>
                </a:outerShdw>
              </a:effectLst>
            </a:endParaRPr>
          </a:p>
          <a:p>
            <a:pPr marL="1536700" lvl="1" indent="-196850">
              <a:buFont typeface="Wingdings" pitchFamily="2" charset="2"/>
              <a:buChar char="v"/>
              <a:defRPr/>
            </a:pPr>
            <a:r>
              <a:rPr lang="en-US" b="1" dirty="0" smtClean="0">
                <a:effectLst>
                  <a:outerShdw blurRad="38100" dist="38100" dir="2700000" algn="tl">
                    <a:srgbClr val="000000">
                      <a:alpha val="43137"/>
                    </a:srgbClr>
                  </a:outerShdw>
                </a:effectLst>
              </a:rPr>
              <a:t> </a:t>
            </a:r>
            <a:r>
              <a:rPr lang="ru-RU" b="1" dirty="0" err="1" smtClean="0">
                <a:effectLst>
                  <a:outerShdw blurRad="38100" dist="38100" dir="2700000" algn="tl">
                    <a:srgbClr val="000000">
                      <a:alpha val="43137"/>
                    </a:srgbClr>
                  </a:outerShdw>
                </a:effectLst>
              </a:rPr>
              <a:t>Adeno</a:t>
            </a:r>
            <a:r>
              <a:rPr lang="en-US" b="1" dirty="0" smtClean="0">
                <a:effectLst>
                  <a:outerShdw blurRad="38100" dist="38100" dir="2700000" algn="tl">
                    <a:srgbClr val="000000">
                      <a:alpha val="43137"/>
                    </a:srgbClr>
                  </a:outerShdw>
                </a:effectLst>
              </a:rPr>
              <a:t>squamous </a:t>
            </a:r>
            <a:r>
              <a:rPr lang="ru-RU" b="1" dirty="0" err="1" smtClean="0">
                <a:effectLst>
                  <a:outerShdw blurRad="38100" dist="38100" dir="2700000" algn="tl">
                    <a:srgbClr val="000000">
                      <a:alpha val="43137"/>
                    </a:srgbClr>
                  </a:outerShdw>
                </a:effectLst>
              </a:rPr>
              <a:t>cancer</a:t>
            </a:r>
            <a:endParaRPr lang="ru-RU" b="1" dirty="0" smtClean="0">
              <a:effectLst>
                <a:outerShdw blurRad="38100" dist="38100" dir="2700000" algn="tl">
                  <a:srgbClr val="000000">
                    <a:alpha val="43137"/>
                  </a:srgbClr>
                </a:outerShdw>
              </a:effectLst>
            </a:endParaRPr>
          </a:p>
          <a:p>
            <a:pPr marL="1536700" lvl="1" indent="-196850">
              <a:buFont typeface="Wingdings" pitchFamily="2" charset="2"/>
              <a:buChar char="v"/>
              <a:defRPr/>
            </a:pPr>
            <a:r>
              <a:rPr lang="en-US" b="1" dirty="0">
                <a:effectLst>
                  <a:outerShdw blurRad="38100" dist="38100" dir="2700000" algn="tl">
                    <a:srgbClr val="000000">
                      <a:alpha val="43137"/>
                    </a:srgbClr>
                  </a:outerShdw>
                </a:effectLst>
              </a:rPr>
              <a:t> Undifferentiated (anaplastic) </a:t>
            </a:r>
            <a:r>
              <a:rPr lang="ru-RU" b="1" dirty="0" err="1" smtClean="0">
                <a:effectLst>
                  <a:outerShdw blurRad="38100" dist="38100" dir="2700000" algn="tl">
                    <a:srgbClr val="000000">
                      <a:alpha val="43137"/>
                    </a:srgbClr>
                  </a:outerShdw>
                </a:effectLst>
              </a:rPr>
              <a:t>cancer</a:t>
            </a:r>
            <a:r>
              <a:rPr lang="ru-RU" b="1" dirty="0" smtClean="0">
                <a:effectLst>
                  <a:outerShdw blurRad="38100" dist="38100" dir="2700000" algn="tl">
                    <a:srgbClr val="000000">
                      <a:alpha val="43137"/>
                    </a:srgbClr>
                  </a:outerShdw>
                </a:effectLst>
              </a:rPr>
              <a:t>.</a:t>
            </a:r>
          </a:p>
          <a:p>
            <a:pPr marL="1169988" indent="-457200">
              <a:buFont typeface="+mj-lt"/>
              <a:buAutoNum type="arabicPeriod"/>
              <a:defRPr/>
            </a:pPr>
            <a:r>
              <a:rPr lang="ru-RU" sz="2400" b="1" dirty="0" err="1" smtClean="0">
                <a:effectLst>
                  <a:outerShdw blurRad="38100" dist="38100" dir="2700000" algn="tl">
                    <a:srgbClr val="000000">
                      <a:alpha val="43137"/>
                    </a:srgbClr>
                  </a:outerShdw>
                </a:effectLst>
              </a:rPr>
              <a:t>The</a:t>
            </a:r>
            <a:r>
              <a:rPr lang="en-US" sz="2400" b="1" dirty="0" smtClean="0">
                <a:effectLst>
                  <a:outerShdw blurRad="38100" dist="38100" dir="2700000" algn="tl">
                    <a:srgbClr val="000000">
                      <a:alpha val="43137"/>
                    </a:srgbClr>
                  </a:outerShdw>
                </a:effectLst>
              </a:rPr>
              <a:t> </a:t>
            </a:r>
            <a:r>
              <a:rPr lang="ru-RU" sz="2400" b="1" dirty="0" smtClean="0">
                <a:effectLst>
                  <a:outerShdw blurRad="38100" dist="38100" dir="2700000" algn="tl">
                    <a:srgbClr val="000000">
                      <a:alpha val="43137"/>
                    </a:srgbClr>
                  </a:outerShdw>
                </a:effectLst>
              </a:rPr>
              <a:t> </a:t>
            </a:r>
            <a:r>
              <a:rPr lang="ru-RU" sz="2400" b="1" dirty="0" err="1" smtClean="0">
                <a:effectLst>
                  <a:outerShdw blurRad="38100" dist="38100" dir="2700000" algn="tl">
                    <a:srgbClr val="000000">
                      <a:alpha val="43137"/>
                    </a:srgbClr>
                  </a:outerShdw>
                </a:effectLst>
              </a:rPr>
              <a:t>mesenchymal</a:t>
            </a:r>
            <a:r>
              <a:rPr lang="ru-RU" sz="2400" dirty="0" smtClean="0"/>
              <a:t> :</a:t>
            </a:r>
          </a:p>
          <a:p>
            <a:pPr marL="1536700" lvl="1" indent="-196850">
              <a:buFont typeface="Wingdings" pitchFamily="2" charset="2"/>
              <a:buChar char="v"/>
              <a:defRPr/>
            </a:pPr>
            <a:r>
              <a:rPr lang="en-US" b="1" dirty="0" smtClean="0">
                <a:effectLst>
                  <a:outerShdw blurRad="38100" dist="38100" dir="2700000" algn="tl">
                    <a:srgbClr val="000000">
                      <a:alpha val="43137"/>
                    </a:srgbClr>
                  </a:outerShdw>
                </a:effectLst>
              </a:rPr>
              <a:t> </a:t>
            </a:r>
            <a:r>
              <a:rPr lang="ru-RU" b="1" dirty="0" err="1" smtClean="0">
                <a:effectLst>
                  <a:outerShdw blurRad="38100" dist="38100" dir="2700000" algn="tl">
                    <a:srgbClr val="000000">
                      <a:alpha val="43137"/>
                    </a:srgbClr>
                  </a:outerShdw>
                </a:effectLst>
              </a:rPr>
              <a:t>Leyomiosar</a:t>
            </a:r>
            <a:r>
              <a:rPr lang="en-US" b="1" dirty="0" smtClean="0">
                <a:effectLst>
                  <a:outerShdw blurRad="38100" dist="38100" dir="2700000" algn="tl">
                    <a:srgbClr val="000000">
                      <a:alpha val="43137"/>
                    </a:srgbClr>
                  </a:outerShdw>
                </a:effectLst>
              </a:rPr>
              <a:t>c</a:t>
            </a:r>
            <a:r>
              <a:rPr lang="ru-RU" b="1" dirty="0" err="1" smtClean="0">
                <a:effectLst>
                  <a:outerShdw blurRad="38100" dist="38100" dir="2700000" algn="tl">
                    <a:srgbClr val="000000">
                      <a:alpha val="43137"/>
                    </a:srgbClr>
                  </a:outerShdw>
                </a:effectLst>
              </a:rPr>
              <a:t>oma</a:t>
            </a:r>
            <a:endParaRPr lang="ru-RU" b="1" dirty="0" smtClean="0">
              <a:effectLst>
                <a:outerShdw blurRad="38100" dist="38100" dir="2700000" algn="tl">
                  <a:srgbClr val="000000">
                    <a:alpha val="43137"/>
                  </a:srgbClr>
                </a:outerShdw>
              </a:effectLst>
            </a:endParaRPr>
          </a:p>
          <a:p>
            <a:pPr marL="1536700" lvl="1" indent="-196850">
              <a:buFont typeface="Wingdings" pitchFamily="2" charset="2"/>
              <a:buChar char="v"/>
              <a:defRPr/>
            </a:pPr>
            <a:r>
              <a:rPr lang="en-US" b="1" dirty="0" smtClean="0">
                <a:effectLst>
                  <a:outerShdw blurRad="38100" dist="38100" dir="2700000" algn="tl">
                    <a:srgbClr val="000000">
                      <a:alpha val="43137"/>
                    </a:srgbClr>
                  </a:outerShdw>
                </a:effectLst>
              </a:rPr>
              <a:t> </a:t>
            </a:r>
            <a:r>
              <a:rPr lang="ru-RU" b="1" dirty="0" err="1" smtClean="0">
                <a:effectLst>
                  <a:outerShdw blurRad="38100" dist="38100" dir="2700000" algn="tl">
                    <a:srgbClr val="000000">
                      <a:alpha val="43137"/>
                    </a:srgbClr>
                  </a:outerShdw>
                </a:effectLst>
              </a:rPr>
              <a:t>Fibrosar</a:t>
            </a:r>
            <a:r>
              <a:rPr lang="en-US" b="1" dirty="0" smtClean="0">
                <a:effectLst>
                  <a:outerShdw blurRad="38100" dist="38100" dir="2700000" algn="tl">
                    <a:srgbClr val="000000">
                      <a:alpha val="43137"/>
                    </a:srgbClr>
                  </a:outerShdw>
                </a:effectLst>
              </a:rPr>
              <a:t>c</a:t>
            </a:r>
            <a:r>
              <a:rPr lang="ru-RU" b="1" dirty="0" err="1" smtClean="0">
                <a:effectLst>
                  <a:outerShdw blurRad="38100" dist="38100" dir="2700000" algn="tl">
                    <a:srgbClr val="000000">
                      <a:alpha val="43137"/>
                    </a:srgbClr>
                  </a:outerShdw>
                </a:effectLst>
              </a:rPr>
              <a:t>oma</a:t>
            </a:r>
            <a:endParaRPr lang="ru-RU" b="1" dirty="0" smtClean="0">
              <a:effectLst>
                <a:outerShdw blurRad="38100" dist="38100" dir="2700000" algn="tl">
                  <a:srgbClr val="000000">
                    <a:alpha val="43137"/>
                  </a:srgbClr>
                </a:outerShdw>
              </a:effectLst>
            </a:endParaRPr>
          </a:p>
          <a:p>
            <a:pPr marL="1536700" lvl="1" indent="-196850">
              <a:buFont typeface="Wingdings 2" pitchFamily="18" charset="2"/>
              <a:buNone/>
              <a:defRPr/>
            </a:pPr>
            <a:endParaRPr lang="ru-RU" i="1" dirty="0"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04800" y="533400"/>
            <a:ext cx="8534400" cy="6186309"/>
          </a:xfrm>
          <a:prstGeom prst="rect">
            <a:avLst/>
          </a:prstGeom>
        </p:spPr>
        <p:txBody>
          <a:bodyPr>
            <a:spAutoFit/>
          </a:bodyPr>
          <a:lstStyle/>
          <a:p>
            <a:pPr indent="355600">
              <a:defRPr/>
            </a:pPr>
            <a:r>
              <a:rPr lang="ru-RU" sz="3300" b="1" dirty="0" err="1" smtClean="0">
                <a:solidFill>
                  <a:srgbClr val="FFFF00"/>
                </a:solidFill>
                <a:effectLst>
                  <a:outerShdw blurRad="38100" dist="38100" dir="2700000" algn="tl">
                    <a:srgbClr val="000000">
                      <a:alpha val="43137"/>
                    </a:srgbClr>
                  </a:outerShdw>
                </a:effectLst>
              </a:rPr>
              <a:t>The</a:t>
            </a:r>
            <a:r>
              <a:rPr lang="ru-RU" sz="3300" b="1" dirty="0" smtClean="0">
                <a:solidFill>
                  <a:srgbClr val="FFFF00"/>
                </a:solidFill>
                <a:effectLst>
                  <a:outerShdw blurRad="38100" dist="38100" dir="2700000" algn="tl">
                    <a:srgbClr val="000000">
                      <a:alpha val="43137"/>
                    </a:srgbClr>
                  </a:outerShdw>
                </a:effectLst>
              </a:rPr>
              <a:t> </a:t>
            </a:r>
            <a:r>
              <a:rPr lang="en-US" sz="3300" b="1" dirty="0" smtClean="0">
                <a:solidFill>
                  <a:srgbClr val="FFFF00"/>
                </a:solidFill>
                <a:effectLst>
                  <a:outerShdw blurRad="38100" dist="38100" dir="2700000" algn="tl">
                    <a:srgbClr val="000000">
                      <a:alpha val="43137"/>
                    </a:srgbClr>
                  </a:outerShdw>
                </a:effectLst>
              </a:rPr>
              <a:t>benign </a:t>
            </a:r>
            <a:r>
              <a:rPr lang="en-US" sz="3300" b="1" dirty="0">
                <a:solidFill>
                  <a:srgbClr val="FFFF00"/>
                </a:solidFill>
                <a:effectLst>
                  <a:outerShdw blurRad="38100" dist="38100" dir="2700000" algn="tl">
                    <a:srgbClr val="000000">
                      <a:alpha val="43137"/>
                    </a:srgbClr>
                  </a:outerShdw>
                </a:effectLst>
              </a:rPr>
              <a:t>nodular prostatic hyperplasia (BPH</a:t>
            </a:r>
            <a:r>
              <a:rPr lang="en-US" sz="3300" b="1" dirty="0" smtClean="0">
                <a:solidFill>
                  <a:srgbClr val="FFFF00"/>
                </a:solidFill>
                <a:effectLst>
                  <a:outerShdw blurRad="38100" dist="38100" dir="2700000" algn="tl">
                    <a:srgbClr val="000000">
                      <a:alpha val="43137"/>
                    </a:srgbClr>
                  </a:outerShdw>
                </a:effectLst>
              </a:rPr>
              <a:t>) </a:t>
            </a:r>
            <a:r>
              <a:rPr lang="ru-RU" sz="3300" dirty="0" smtClean="0"/>
              <a:t>— </a:t>
            </a:r>
            <a:r>
              <a:rPr lang="en-US" sz="3300" dirty="0" err="1" smtClean="0"/>
              <a:t>dishormonal</a:t>
            </a:r>
            <a:r>
              <a:rPr lang="en-US" sz="3300" dirty="0" smtClean="0"/>
              <a:t> </a:t>
            </a:r>
            <a:r>
              <a:rPr lang="en-US" sz="3300" dirty="0"/>
              <a:t>parts </a:t>
            </a:r>
            <a:r>
              <a:rPr lang="en-US" sz="3300" dirty="0" err="1"/>
              <a:t>periurethral</a:t>
            </a:r>
            <a:r>
              <a:rPr lang="en-US" sz="3300" dirty="0"/>
              <a:t> prostatic disease characterized by an increase in the size of the prostate, leading to obstruction of the bladder outlet and proximal urethra</a:t>
            </a:r>
            <a:r>
              <a:rPr lang="en-US" sz="3300" dirty="0" smtClean="0"/>
              <a:t>.</a:t>
            </a:r>
            <a:r>
              <a:rPr lang="ru-RU" sz="3300" dirty="0" smtClean="0"/>
              <a:t> </a:t>
            </a:r>
          </a:p>
          <a:p>
            <a:pPr indent="355600">
              <a:defRPr/>
            </a:pPr>
            <a:endParaRPr lang="ru-RU" sz="3300" dirty="0"/>
          </a:p>
          <a:p>
            <a:pPr indent="355600">
              <a:defRPr/>
            </a:pPr>
            <a:r>
              <a:rPr lang="en-US" sz="3300" dirty="0"/>
              <a:t>In Russia now BPH occurs in 25% of European race men after 50 years</a:t>
            </a:r>
            <a:r>
              <a:rPr lang="ru-RU" sz="3300" dirty="0" smtClean="0"/>
              <a:t>, </a:t>
            </a:r>
            <a:r>
              <a:rPr lang="ru-RU" sz="3300" b="1" dirty="0">
                <a:solidFill>
                  <a:srgbClr val="FF0000"/>
                </a:solidFill>
                <a:effectLst>
                  <a:outerShdw blurRad="38100" dist="38100" dir="2700000" algn="tl">
                    <a:srgbClr val="000000">
                      <a:alpha val="43137"/>
                    </a:srgbClr>
                  </a:outerShdw>
                </a:effectLst>
              </a:rPr>
              <a:t>at 50% — after 60 years, and after 70 years — at 90% of men</a:t>
            </a:r>
            <a:r>
              <a:rPr lang="ru-RU" sz="3300" b="1" dirty="0">
                <a:effectLst>
                  <a:outerShdw blurRad="38100" dist="38100" dir="2700000" algn="tl">
                    <a:srgbClr val="000000">
                      <a:alpha val="43137"/>
                    </a:srgbClr>
                  </a:outerShdw>
                </a:effectLst>
              </a:rPr>
              <a:t>.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5"/>
          <p:cNvSpPr>
            <a:spLocks noGrp="1"/>
          </p:cNvSpPr>
          <p:nvPr>
            <p:ph idx="1"/>
          </p:nvPr>
        </p:nvSpPr>
        <p:spPr>
          <a:xfrm>
            <a:off x="4495800" y="457200"/>
            <a:ext cx="4495800" cy="5562600"/>
          </a:xfrm>
        </p:spPr>
        <p:txBody>
          <a:bodyPr>
            <a:normAutofit/>
          </a:bodyPr>
          <a:lstStyle/>
          <a:p>
            <a:pPr marL="0" indent="0" algn="ctr" eaLnBrk="1" fontAlgn="auto" hangingPunct="1">
              <a:spcAft>
                <a:spcPts val="0"/>
              </a:spcAft>
              <a:buFont typeface="Wingdings 2"/>
              <a:buNone/>
              <a:defRPr/>
            </a:pPr>
            <a:r>
              <a:rPr lang="en-US" b="1" u="sng" dirty="0">
                <a:effectLst>
                  <a:outerShdw blurRad="38100" dist="38100" dir="2700000" algn="tl">
                    <a:srgbClr val="000000">
                      <a:alpha val="43137"/>
                    </a:srgbClr>
                  </a:outerShdw>
                </a:effectLst>
              </a:rPr>
              <a:t>Ways penetration of an infection</a:t>
            </a:r>
            <a:endParaRPr lang="ru-RU" dirty="0" smtClean="0"/>
          </a:p>
          <a:p>
            <a:pPr marL="361950" indent="-361950" algn="just" eaLnBrk="1" fontAlgn="auto" hangingPunct="1">
              <a:spcAft>
                <a:spcPts val="0"/>
              </a:spcAft>
              <a:buFont typeface="Wingdings 2"/>
              <a:buChar char=""/>
              <a:defRPr/>
            </a:pPr>
            <a:r>
              <a:rPr lang="en-US" dirty="0">
                <a:solidFill>
                  <a:srgbClr val="FFFF00"/>
                </a:solidFill>
                <a:effectLst>
                  <a:outerShdw blurRad="38100" dist="38100" dir="2700000" algn="tl">
                    <a:srgbClr val="000000">
                      <a:alpha val="43137"/>
                    </a:srgbClr>
                  </a:outerShdw>
                </a:effectLst>
              </a:rPr>
              <a:t>Ascending</a:t>
            </a:r>
            <a:r>
              <a:rPr lang="ru-RU" dirty="0" smtClean="0">
                <a:solidFill>
                  <a:srgbClr val="FFFF00"/>
                </a:solidFill>
                <a:effectLst>
                  <a:outerShdw blurRad="38100" dist="38100" dir="2700000" algn="tl">
                    <a:srgbClr val="000000">
                      <a:alpha val="43137"/>
                    </a:srgbClr>
                  </a:outerShdw>
                </a:effectLst>
              </a:rPr>
              <a:t> </a:t>
            </a:r>
            <a:r>
              <a:rPr lang="ru-RU" dirty="0" smtClean="0"/>
              <a:t>(</a:t>
            </a:r>
            <a:r>
              <a:rPr lang="en-US" dirty="0" err="1"/>
              <a:t>urinogenous</a:t>
            </a:r>
            <a:r>
              <a:rPr lang="ru-RU" dirty="0" smtClean="0"/>
              <a:t>)</a:t>
            </a:r>
          </a:p>
          <a:p>
            <a:pPr marL="361950" indent="-361950" algn="just" eaLnBrk="1" fontAlgn="auto" hangingPunct="1">
              <a:spcAft>
                <a:spcPts val="0"/>
              </a:spcAft>
              <a:buFont typeface="Wingdings 2"/>
              <a:buNone/>
              <a:defRPr/>
            </a:pPr>
            <a:endParaRPr lang="ru-RU" i="1" dirty="0" smtClean="0"/>
          </a:p>
          <a:p>
            <a:pPr marL="361950" indent="-361950" eaLnBrk="1" fontAlgn="auto" hangingPunct="1">
              <a:spcAft>
                <a:spcPts val="0"/>
              </a:spcAft>
              <a:buFont typeface="Wingdings 2"/>
              <a:buChar char=""/>
              <a:defRPr/>
            </a:pPr>
            <a:r>
              <a:rPr lang="en-US" dirty="0" err="1" smtClean="0">
                <a:solidFill>
                  <a:srgbClr val="FFFF00"/>
                </a:solidFill>
                <a:effectLst>
                  <a:outerShdw blurRad="38100" dist="38100" dir="2700000" algn="tl">
                    <a:srgbClr val="000000">
                      <a:alpha val="43137"/>
                    </a:srgbClr>
                  </a:outerShdw>
                </a:effectLst>
              </a:rPr>
              <a:t>Hematogenous</a:t>
            </a:r>
            <a:r>
              <a:rPr lang="ru-RU" dirty="0" smtClean="0">
                <a:effectLst>
                  <a:outerShdw blurRad="38100" dist="38100" dir="2700000" algn="tl">
                    <a:srgbClr val="000000">
                      <a:alpha val="43137"/>
                    </a:srgbClr>
                  </a:outerShdw>
                </a:effectLst>
              </a:rPr>
              <a:t> </a:t>
            </a:r>
            <a:r>
              <a:rPr lang="ru-RU" dirty="0" smtClean="0"/>
              <a:t>(</a:t>
            </a:r>
            <a:r>
              <a:rPr lang="en-US" dirty="0"/>
              <a:t>septicemia, tonsillitis, </a:t>
            </a:r>
            <a:r>
              <a:rPr lang="en-US" dirty="0" err="1"/>
              <a:t>furunculosis</a:t>
            </a:r>
            <a:r>
              <a:rPr lang="en-US" dirty="0"/>
              <a:t>, and others</a:t>
            </a:r>
            <a:r>
              <a:rPr lang="ru-RU" dirty="0" smtClean="0"/>
              <a:t>).</a:t>
            </a:r>
          </a:p>
          <a:p>
            <a:pPr marL="361950" indent="-361950" eaLnBrk="1" fontAlgn="auto" hangingPunct="1">
              <a:spcAft>
                <a:spcPts val="0"/>
              </a:spcAft>
              <a:buFont typeface="Wingdings 2"/>
              <a:buNone/>
              <a:defRPr/>
            </a:pPr>
            <a:endParaRPr lang="ru-RU" dirty="0" smtClean="0"/>
          </a:p>
          <a:p>
            <a:pPr marL="361950" indent="-361950" eaLnBrk="1" fontAlgn="auto" hangingPunct="1">
              <a:spcAft>
                <a:spcPts val="0"/>
              </a:spcAft>
              <a:buFont typeface="Wingdings 2"/>
              <a:buChar char=""/>
              <a:defRPr/>
            </a:pPr>
            <a:r>
              <a:rPr lang="en-US" dirty="0" err="1">
                <a:solidFill>
                  <a:srgbClr val="FFFF00"/>
                </a:solidFill>
                <a:effectLst>
                  <a:outerShdw blurRad="38100" dist="38100" dir="2700000" algn="tl">
                    <a:srgbClr val="000000">
                      <a:alpha val="43137"/>
                    </a:srgbClr>
                  </a:outerShdw>
                </a:effectLst>
              </a:rPr>
              <a:t>L</a:t>
            </a:r>
            <a:r>
              <a:rPr lang="en-US" dirty="0" err="1" smtClean="0">
                <a:solidFill>
                  <a:srgbClr val="FFFF00"/>
                </a:solidFill>
                <a:effectLst>
                  <a:outerShdw blurRad="38100" dist="38100" dir="2700000" algn="tl">
                    <a:srgbClr val="000000">
                      <a:alpha val="43137"/>
                    </a:srgbClr>
                  </a:outerShdw>
                </a:effectLst>
              </a:rPr>
              <a:t>ymphogenous</a:t>
            </a:r>
            <a:r>
              <a:rPr lang="ru-RU" dirty="0" smtClean="0">
                <a:effectLst>
                  <a:outerShdw blurRad="38100" dist="38100" dir="2700000" algn="tl">
                    <a:srgbClr val="000000">
                      <a:alpha val="43137"/>
                    </a:srgbClr>
                  </a:outerShdw>
                </a:effectLst>
              </a:rPr>
              <a:t> </a:t>
            </a:r>
            <a:r>
              <a:rPr lang="ru-RU" dirty="0" smtClean="0"/>
              <a:t>(</a:t>
            </a:r>
            <a:r>
              <a:rPr lang="en-US" dirty="0"/>
              <a:t>with the inflammation of the colon and genital organs</a:t>
            </a:r>
            <a:r>
              <a:rPr lang="ru-RU" dirty="0" smtClean="0"/>
              <a:t>)</a:t>
            </a:r>
            <a:endParaRPr lang="en-US" dirty="0" smtClean="0"/>
          </a:p>
        </p:txBody>
      </p:sp>
      <p:pic>
        <p:nvPicPr>
          <p:cNvPr id="921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04800"/>
            <a:ext cx="3810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22910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5"/>
          <p:cNvSpPr txBox="1">
            <a:spLocks/>
          </p:cNvSpPr>
          <p:nvPr/>
        </p:nvSpPr>
        <p:spPr>
          <a:xfrm>
            <a:off x="0" y="76200"/>
            <a:ext cx="8991600" cy="6781800"/>
          </a:xfrm>
          <a:prstGeom prst="rect">
            <a:avLst/>
          </a:prstGeom>
        </p:spPr>
        <p:txBody>
          <a:bodyPr/>
          <a:lstStyle>
            <a:lvl1pPr marL="273050" indent="-273050" algn="l" rtl="0" fontAlgn="base">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fontAlgn="base">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fontAlgn="base">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fontAlgn="base">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fontAlgn="base">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361950" algn="ctr" fontAlgn="auto">
              <a:lnSpc>
                <a:spcPct val="90000"/>
              </a:lnSpc>
              <a:spcAft>
                <a:spcPts val="1000"/>
              </a:spcAft>
              <a:buNone/>
              <a:defRPr/>
            </a:pPr>
            <a:r>
              <a:rPr lang="en-US" sz="2300" b="1" u="sng" dirty="0">
                <a:effectLst>
                  <a:outerShdw blurRad="38100" dist="38100" dir="2700000" algn="tl">
                    <a:srgbClr val="000000">
                      <a:alpha val="43137"/>
                    </a:srgbClr>
                  </a:outerShdw>
                </a:effectLst>
              </a:rPr>
              <a:t>The classification of benign nodular hyperplasia of the </a:t>
            </a:r>
            <a:r>
              <a:rPr lang="en-US" sz="2300" b="1" u="sng" dirty="0" smtClean="0">
                <a:effectLst>
                  <a:outerShdw blurRad="38100" dist="38100" dir="2700000" algn="tl">
                    <a:srgbClr val="000000">
                      <a:alpha val="43137"/>
                    </a:srgbClr>
                  </a:outerShdw>
                </a:effectLst>
              </a:rPr>
              <a:t>prostate</a:t>
            </a:r>
            <a:r>
              <a:rPr lang="ru-RU" sz="2300" b="1" u="sng" dirty="0" smtClean="0">
                <a:effectLst>
                  <a:outerShdw blurRad="38100" dist="38100" dir="2700000" algn="tl">
                    <a:srgbClr val="000000">
                      <a:alpha val="43137"/>
                    </a:srgbClr>
                  </a:outerShdw>
                </a:effectLst>
              </a:rPr>
              <a:t> </a:t>
            </a:r>
          </a:p>
          <a:p>
            <a:pPr marL="627063" indent="-265113" fontAlgn="auto">
              <a:lnSpc>
                <a:spcPct val="90000"/>
              </a:lnSpc>
              <a:spcAft>
                <a:spcPts val="1000"/>
              </a:spcAft>
              <a:buNone/>
              <a:defRPr/>
            </a:pPr>
            <a:r>
              <a:rPr lang="en-US" sz="2300" b="1" dirty="0" smtClean="0">
                <a:solidFill>
                  <a:srgbClr val="FFFF00"/>
                </a:solidFill>
                <a:effectLst>
                  <a:outerShdw blurRad="38100" dist="38100" dir="2700000" algn="tl">
                    <a:srgbClr val="000000">
                      <a:alpha val="43137"/>
                    </a:srgbClr>
                  </a:outerShdw>
                </a:effectLst>
              </a:rPr>
              <a:t>I</a:t>
            </a:r>
            <a:r>
              <a:rPr lang="ru-RU" sz="2300" b="1" dirty="0" smtClean="0">
                <a:solidFill>
                  <a:srgbClr val="FFFF00"/>
                </a:solidFill>
                <a:effectLst>
                  <a:outerShdw blurRad="38100" dist="38100" dir="2700000" algn="tl">
                    <a:srgbClr val="000000">
                      <a:alpha val="43137"/>
                    </a:srgbClr>
                  </a:outerShdw>
                </a:effectLst>
              </a:rPr>
              <a:t>. </a:t>
            </a:r>
            <a:r>
              <a:rPr lang="en-US" sz="2300" b="1" dirty="0">
                <a:solidFill>
                  <a:srgbClr val="FFFF00"/>
                </a:solidFill>
                <a:effectLst>
                  <a:outerShdw blurRad="38100" dist="38100" dir="2700000" algn="tl">
                    <a:srgbClr val="000000">
                      <a:alpha val="43137"/>
                    </a:srgbClr>
                  </a:outerShdw>
                </a:effectLst>
              </a:rPr>
              <a:t>The glandular form</a:t>
            </a:r>
            <a:r>
              <a:rPr lang="ru-RU" sz="2300" b="1" dirty="0" smtClean="0">
                <a:solidFill>
                  <a:srgbClr val="FFFF00"/>
                </a:solidFill>
                <a:effectLst>
                  <a:outerShdw blurRad="38100" dist="38100" dir="2700000" algn="tl">
                    <a:srgbClr val="000000">
                      <a:alpha val="43137"/>
                    </a:srgbClr>
                  </a:outerShdw>
                </a:effectLst>
              </a:rPr>
              <a:t>:</a:t>
            </a:r>
          </a:p>
          <a:p>
            <a:pPr marL="0" lvl="1" indent="603250" defTabSz="457200">
              <a:lnSpc>
                <a:spcPct val="90000"/>
              </a:lnSpc>
              <a:spcBef>
                <a:spcPts val="0"/>
              </a:spcBef>
              <a:spcAft>
                <a:spcPts val="0"/>
              </a:spcAft>
              <a:buFont typeface="Wingdings" pitchFamily="2" charset="2"/>
              <a:buChar char="v"/>
              <a:defRPr/>
            </a:pPr>
            <a:r>
              <a:rPr lang="ru-RU" sz="2300" b="1" u="sng" dirty="0" err="1" smtClean="0">
                <a:effectLst>
                  <a:outerShdw blurRad="38100" dist="38100" dir="2700000" algn="tl">
                    <a:srgbClr val="000000">
                      <a:alpha val="43137"/>
                    </a:srgbClr>
                  </a:outerShdw>
                </a:effectLst>
              </a:rPr>
              <a:t>The</a:t>
            </a:r>
            <a:r>
              <a:rPr lang="ru-RU" sz="2300" b="1" u="sng" dirty="0" smtClean="0">
                <a:effectLst>
                  <a:outerShdw blurRad="38100" dist="38100" dir="2700000" algn="tl">
                    <a:srgbClr val="000000">
                      <a:alpha val="43137"/>
                    </a:srgbClr>
                  </a:outerShdw>
                </a:effectLst>
              </a:rPr>
              <a:t> simple</a:t>
            </a:r>
            <a:r>
              <a:rPr lang="ru-RU" sz="2300" b="1" dirty="0" smtClean="0"/>
              <a:t> - </a:t>
            </a:r>
            <a:r>
              <a:rPr lang="en-US" sz="2300" dirty="0"/>
              <a:t>the most common form and is characterized by the developed rounded, extended (up to the appearance of small cysts), branched acini forming lobular structure. They predominate over the stroma, lined with a single layer of prismatic epithelium of varying </a:t>
            </a:r>
            <a:r>
              <a:rPr lang="en-US" sz="2300" dirty="0" smtClean="0"/>
              <a:t>heights</a:t>
            </a:r>
            <a:endParaRPr lang="ru-RU" sz="2300" dirty="0"/>
          </a:p>
          <a:p>
            <a:pPr marL="0" lvl="1" indent="603250" defTabSz="457200">
              <a:lnSpc>
                <a:spcPct val="90000"/>
              </a:lnSpc>
              <a:spcBef>
                <a:spcPts val="0"/>
              </a:spcBef>
              <a:spcAft>
                <a:spcPts val="0"/>
              </a:spcAft>
              <a:buFont typeface="Wingdings" pitchFamily="2" charset="2"/>
              <a:buChar char="v"/>
              <a:defRPr/>
            </a:pPr>
            <a:r>
              <a:rPr lang="ru-RU" sz="2300" b="1" u="sng" dirty="0" smtClean="0">
                <a:effectLst>
                  <a:outerShdw blurRad="38100" dist="38100" dir="2700000" algn="tl">
                    <a:srgbClr val="000000">
                      <a:alpha val="43137"/>
                    </a:srgbClr>
                  </a:outerShdw>
                </a:effectLst>
              </a:rPr>
              <a:t>The papillary</a:t>
            </a:r>
            <a:r>
              <a:rPr lang="ru-RU" sz="2300" b="1" dirty="0" smtClean="0"/>
              <a:t> - </a:t>
            </a:r>
            <a:r>
              <a:rPr lang="en-US" sz="2300" dirty="0"/>
              <a:t>a significant number of structures in the papillary hyperplastic </a:t>
            </a:r>
            <a:r>
              <a:rPr lang="en-US" sz="2300" dirty="0" smtClean="0"/>
              <a:t>acini</a:t>
            </a:r>
            <a:r>
              <a:rPr lang="ru-RU" sz="2300" dirty="0" smtClean="0"/>
              <a:t>. </a:t>
            </a:r>
            <a:endParaRPr lang="ru-RU" sz="2300" dirty="0"/>
          </a:p>
          <a:p>
            <a:pPr marL="0" lvl="1" indent="603250" defTabSz="457200">
              <a:lnSpc>
                <a:spcPct val="90000"/>
              </a:lnSpc>
              <a:spcBef>
                <a:spcPts val="0"/>
              </a:spcBef>
              <a:spcAft>
                <a:spcPts val="0"/>
              </a:spcAft>
              <a:buFont typeface="Wingdings" pitchFamily="2" charset="2"/>
              <a:buChar char="v"/>
              <a:defRPr/>
            </a:pPr>
            <a:r>
              <a:rPr lang="ru-RU" sz="2300" b="1" u="sng" dirty="0" err="1">
                <a:effectLst>
                  <a:outerShdw blurRad="38100" dist="38100" dir="2700000" algn="tl">
                    <a:srgbClr val="000000">
                      <a:alpha val="43137"/>
                    </a:srgbClr>
                  </a:outerShdw>
                </a:effectLst>
              </a:rPr>
              <a:t>The</a:t>
            </a:r>
            <a:r>
              <a:rPr lang="ru-RU" sz="2300" b="1" u="sng" dirty="0">
                <a:effectLst>
                  <a:outerShdw blurRad="38100" dist="38100" dir="2700000" algn="tl">
                    <a:srgbClr val="000000">
                      <a:alpha val="43137"/>
                    </a:srgbClr>
                  </a:outerShdw>
                </a:effectLst>
              </a:rPr>
              <a:t> </a:t>
            </a:r>
            <a:r>
              <a:rPr lang="en-US" sz="2300" b="1" u="sng" dirty="0" err="1" smtClean="0">
                <a:effectLst>
                  <a:outerShdw blurRad="38100" dist="38100" dir="2700000" algn="tl">
                    <a:srgbClr val="000000">
                      <a:alpha val="43137"/>
                    </a:srgbClr>
                  </a:outerShdw>
                </a:effectLst>
              </a:rPr>
              <a:t>cribriforme</a:t>
            </a:r>
            <a:r>
              <a:rPr lang="ru-RU" sz="2300" b="1" u="sng" dirty="0" smtClean="0">
                <a:effectLst>
                  <a:outerShdw blurRad="38100" dist="38100" dir="2700000" algn="tl">
                    <a:srgbClr val="000000">
                      <a:alpha val="43137"/>
                    </a:srgbClr>
                  </a:outerShdw>
                </a:effectLst>
              </a:rPr>
              <a:t> </a:t>
            </a:r>
            <a:r>
              <a:rPr lang="ru-RU" sz="2300" b="1" dirty="0" smtClean="0"/>
              <a:t>- </a:t>
            </a:r>
            <a:r>
              <a:rPr lang="en-US" sz="2300" dirty="0"/>
              <a:t>a significant number of lattice structure in the hyperplastic acini</a:t>
            </a:r>
            <a:r>
              <a:rPr lang="en-US" sz="2300" dirty="0" smtClean="0"/>
              <a:t>.</a:t>
            </a:r>
            <a:endParaRPr lang="ru-RU" sz="2300" dirty="0"/>
          </a:p>
          <a:p>
            <a:pPr marL="527050" lvl="1" indent="-196850">
              <a:lnSpc>
                <a:spcPct val="90000"/>
              </a:lnSpc>
              <a:spcBef>
                <a:spcPts val="0"/>
              </a:spcBef>
              <a:spcAft>
                <a:spcPts val="0"/>
              </a:spcAft>
              <a:buNone/>
              <a:defRPr/>
            </a:pPr>
            <a:r>
              <a:rPr lang="en-US" sz="2300" b="1" dirty="0" smtClean="0">
                <a:solidFill>
                  <a:srgbClr val="FFFF00"/>
                </a:solidFill>
                <a:effectLst>
                  <a:outerShdw blurRad="38100" dist="38100" dir="2700000" algn="tl">
                    <a:srgbClr val="000000">
                      <a:alpha val="43137"/>
                    </a:srgbClr>
                  </a:outerShdw>
                </a:effectLst>
              </a:rPr>
              <a:t>II</a:t>
            </a:r>
            <a:r>
              <a:rPr lang="en-US" sz="2300" b="1" dirty="0">
                <a:solidFill>
                  <a:srgbClr val="FFFF00"/>
                </a:solidFill>
                <a:effectLst>
                  <a:outerShdw blurRad="38100" dist="38100" dir="2700000" algn="tl">
                    <a:srgbClr val="000000">
                      <a:alpha val="43137"/>
                    </a:srgbClr>
                  </a:outerShdw>
                </a:effectLst>
              </a:rPr>
              <a:t>. The stromal form</a:t>
            </a:r>
            <a:r>
              <a:rPr lang="ru-RU" sz="2300" b="1" dirty="0" smtClean="0">
                <a:solidFill>
                  <a:srgbClr val="FFFF00"/>
                </a:solidFill>
                <a:effectLst>
                  <a:outerShdw blurRad="38100" dist="38100" dir="2700000" algn="tl">
                    <a:srgbClr val="000000">
                      <a:alpha val="43137"/>
                    </a:srgbClr>
                  </a:outerShdw>
                </a:effectLst>
              </a:rPr>
              <a:t> - </a:t>
            </a:r>
            <a:r>
              <a:rPr lang="en-US" sz="2300" dirty="0"/>
              <a:t>dominated by stromal elements, and in some cases loose fibromuscular stroma forms nodules containing no glands</a:t>
            </a:r>
            <a:r>
              <a:rPr lang="en-US" sz="2300" dirty="0" smtClean="0"/>
              <a:t>.</a:t>
            </a:r>
          </a:p>
          <a:p>
            <a:pPr marL="527050" lvl="1" indent="-196850">
              <a:lnSpc>
                <a:spcPct val="90000"/>
              </a:lnSpc>
              <a:spcBef>
                <a:spcPts val="0"/>
              </a:spcBef>
              <a:spcAft>
                <a:spcPts val="0"/>
              </a:spcAft>
              <a:buNone/>
              <a:defRPr/>
            </a:pPr>
            <a:r>
              <a:rPr lang="en-US" sz="2300" b="1" dirty="0" smtClean="0">
                <a:solidFill>
                  <a:srgbClr val="FFFF00"/>
                </a:solidFill>
                <a:effectLst>
                  <a:outerShdw blurRad="38100" dist="38100" dir="2700000" algn="tl">
                    <a:srgbClr val="000000">
                      <a:alpha val="43137"/>
                    </a:srgbClr>
                  </a:outerShdw>
                </a:effectLst>
              </a:rPr>
              <a:t>III.</a:t>
            </a:r>
            <a:r>
              <a:rPr lang="ru-RU" sz="2300" b="1" dirty="0" smtClean="0">
                <a:solidFill>
                  <a:srgbClr val="FFFF00"/>
                </a:solidFill>
                <a:effectLst>
                  <a:outerShdw blurRad="38100" dist="38100" dir="2700000" algn="tl">
                    <a:srgbClr val="000000">
                      <a:alpha val="43137"/>
                    </a:srgbClr>
                  </a:outerShdw>
                </a:effectLst>
              </a:rPr>
              <a:t> The mixed form:</a:t>
            </a:r>
          </a:p>
          <a:p>
            <a:pPr marL="1701800" lvl="1" indent="-196850">
              <a:lnSpc>
                <a:spcPct val="90000"/>
              </a:lnSpc>
              <a:spcBef>
                <a:spcPts val="0"/>
              </a:spcBef>
              <a:spcAft>
                <a:spcPts val="0"/>
              </a:spcAft>
              <a:buFont typeface="Wingdings" pitchFamily="2" charset="2"/>
              <a:buChar char="v"/>
              <a:defRPr/>
            </a:pPr>
            <a:r>
              <a:rPr lang="en-US" sz="2300" b="1" dirty="0" smtClean="0"/>
              <a:t>  glandular-fibrous</a:t>
            </a:r>
            <a:endParaRPr lang="en-US" sz="2300" b="1" dirty="0"/>
          </a:p>
          <a:p>
            <a:pPr marL="1701800" lvl="1" indent="-196850">
              <a:lnSpc>
                <a:spcPct val="90000"/>
              </a:lnSpc>
              <a:spcBef>
                <a:spcPts val="0"/>
              </a:spcBef>
              <a:spcAft>
                <a:spcPts val="0"/>
              </a:spcAft>
              <a:buFont typeface="Wingdings" pitchFamily="2" charset="2"/>
              <a:buChar char="v"/>
              <a:defRPr/>
            </a:pPr>
            <a:r>
              <a:rPr lang="en-US" sz="2300" b="1" dirty="0"/>
              <a:t>  </a:t>
            </a:r>
            <a:r>
              <a:rPr lang="en-US" sz="2300" b="1" dirty="0" smtClean="0"/>
              <a:t>glandular-fibromuscular</a:t>
            </a:r>
            <a:endParaRPr lang="en-US" sz="2300" b="1" dirty="0"/>
          </a:p>
          <a:p>
            <a:pPr marL="1701800" lvl="1" indent="-196850">
              <a:lnSpc>
                <a:spcPct val="90000"/>
              </a:lnSpc>
              <a:spcBef>
                <a:spcPts val="0"/>
              </a:spcBef>
              <a:spcAft>
                <a:spcPts val="0"/>
              </a:spcAft>
              <a:buFont typeface="Wingdings" pitchFamily="2" charset="2"/>
              <a:buChar char="v"/>
              <a:defRPr/>
            </a:pPr>
            <a:r>
              <a:rPr lang="en-US" sz="2300" b="1" dirty="0"/>
              <a:t>  </a:t>
            </a:r>
            <a:r>
              <a:rPr lang="en-US" sz="2300" b="1" dirty="0" err="1"/>
              <a:t>musculo</a:t>
            </a:r>
            <a:r>
              <a:rPr lang="en-US" sz="2300" b="1" dirty="0"/>
              <a:t>-glandular</a:t>
            </a:r>
          </a:p>
          <a:p>
            <a:pPr marL="1701800" lvl="1" indent="-196850">
              <a:lnSpc>
                <a:spcPct val="90000"/>
              </a:lnSpc>
              <a:spcBef>
                <a:spcPts val="0"/>
              </a:spcBef>
              <a:spcAft>
                <a:spcPts val="0"/>
              </a:spcAft>
              <a:buFont typeface="Wingdings" pitchFamily="2" charset="2"/>
              <a:buChar char="v"/>
              <a:defRPr/>
            </a:pPr>
            <a:r>
              <a:rPr lang="en-US" sz="2300" b="1" dirty="0" smtClean="0"/>
              <a:t>  </a:t>
            </a:r>
            <a:r>
              <a:rPr lang="en-US" sz="2300" b="1" dirty="0" err="1" smtClean="0"/>
              <a:t>musculo</a:t>
            </a:r>
            <a:r>
              <a:rPr lang="en-US" sz="2300" b="1" dirty="0" smtClean="0"/>
              <a:t>-fibrous</a:t>
            </a:r>
            <a:endParaRPr lang="ru-RU" sz="2300" b="1" dirty="0" smtClean="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52600"/>
            <a:ext cx="851535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p:nvPr/>
        </p:nvSpPr>
        <p:spPr>
          <a:xfrm>
            <a:off x="228600" y="228600"/>
            <a:ext cx="8534400" cy="1200150"/>
          </a:xfrm>
          <a:prstGeom prst="rect">
            <a:avLst/>
          </a:prstGeom>
        </p:spPr>
        <p:txBody>
          <a:bodyPr>
            <a:spAutoFit/>
          </a:bodyPr>
          <a:lstStyle/>
          <a:p>
            <a:pPr>
              <a:defRPr/>
            </a:pPr>
            <a:r>
              <a:rPr lang="ru-RU" sz="2400" b="1" dirty="0" err="1">
                <a:solidFill>
                  <a:srgbClr val="FFFF00"/>
                </a:solidFill>
                <a:effectLst>
                  <a:outerShdw blurRad="38100" dist="38100" dir="2700000" algn="tl">
                    <a:srgbClr val="000000">
                      <a:alpha val="43137"/>
                    </a:srgbClr>
                  </a:outerShdw>
                </a:effectLst>
                <a:latin typeface="Arial" charset="0"/>
              </a:rPr>
              <a:t>The</a:t>
            </a:r>
            <a:r>
              <a:rPr lang="ru-RU" sz="2400" b="1" dirty="0">
                <a:solidFill>
                  <a:srgbClr val="FFFF00"/>
                </a:solidFill>
                <a:effectLst>
                  <a:outerShdw blurRad="38100" dist="38100" dir="2700000" algn="tl">
                    <a:srgbClr val="000000">
                      <a:alpha val="43137"/>
                    </a:srgbClr>
                  </a:outerShdw>
                </a:effectLst>
                <a:latin typeface="Arial" charset="0"/>
              </a:rPr>
              <a:t> </a:t>
            </a:r>
            <a:r>
              <a:rPr lang="en-US" sz="2400" b="1" dirty="0" smtClean="0">
                <a:solidFill>
                  <a:srgbClr val="FFFF00"/>
                </a:solidFill>
                <a:effectLst>
                  <a:outerShdw blurRad="38100" dist="38100" dir="2700000" algn="tl">
                    <a:srgbClr val="000000">
                      <a:alpha val="43137"/>
                    </a:srgbClr>
                  </a:outerShdw>
                </a:effectLst>
                <a:latin typeface="Arial" charset="0"/>
              </a:rPr>
              <a:t>benign </a:t>
            </a:r>
            <a:r>
              <a:rPr lang="en-US" sz="2400" b="1" dirty="0">
                <a:solidFill>
                  <a:srgbClr val="FFFF00"/>
                </a:solidFill>
                <a:effectLst>
                  <a:outerShdw blurRad="38100" dist="38100" dir="2700000" algn="tl">
                    <a:srgbClr val="000000">
                      <a:alpha val="43137"/>
                    </a:srgbClr>
                  </a:outerShdw>
                </a:effectLst>
                <a:latin typeface="Arial" charset="0"/>
              </a:rPr>
              <a:t>nodular hyperplasia of the prostate</a:t>
            </a:r>
            <a:r>
              <a:rPr lang="en-US" sz="2400" b="1" dirty="0" smtClean="0">
                <a:solidFill>
                  <a:srgbClr val="FFFF00"/>
                </a:solidFill>
                <a:effectLst>
                  <a:outerShdw blurRad="38100" dist="38100" dir="2700000" algn="tl">
                    <a:srgbClr val="000000">
                      <a:alpha val="43137"/>
                    </a:srgbClr>
                  </a:outerShdw>
                </a:effectLst>
                <a:latin typeface="Arial" charset="0"/>
              </a:rPr>
              <a:t>.</a:t>
            </a:r>
            <a:r>
              <a:rPr lang="ru-RU" sz="2400" b="1" dirty="0" smtClean="0">
                <a:solidFill>
                  <a:srgbClr val="FFFF00"/>
                </a:solidFill>
                <a:effectLst>
                  <a:outerShdw blurRad="38100" dist="38100" dir="2700000" algn="tl">
                    <a:srgbClr val="000000">
                      <a:alpha val="43137"/>
                    </a:srgbClr>
                  </a:outerShdw>
                </a:effectLst>
                <a:latin typeface="Arial" charset="0"/>
              </a:rPr>
              <a:t> </a:t>
            </a:r>
            <a:r>
              <a:rPr lang="ru-RU" sz="2400" dirty="0">
                <a:latin typeface="Arial" charset="0"/>
              </a:rPr>
              <a:t>The sizes of gland are increased, on a section yellow-white knots with a clear boundary.</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5" descr="picture"/>
          <p:cNvPicPr preferRelativeResize="0">
            <a:picLocks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1600200" y="1905000"/>
            <a:ext cx="6172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p:cNvSpPr>
            <a:spLocks noChangeArrowheads="1"/>
          </p:cNvSpPr>
          <p:nvPr/>
        </p:nvSpPr>
        <p:spPr bwMode="auto">
          <a:xfrm>
            <a:off x="152400" y="152400"/>
            <a:ext cx="8991600" cy="1631216"/>
          </a:xfrm>
          <a:prstGeom prst="rect">
            <a:avLst/>
          </a:prstGeom>
          <a:noFill/>
          <a:ln w="9525">
            <a:noFill/>
            <a:miter lim="800000"/>
            <a:headEnd/>
            <a:tailEnd/>
          </a:ln>
        </p:spPr>
        <p:txBody>
          <a:bodyPr>
            <a:spAutoFit/>
          </a:bodyPr>
          <a:lstStyle/>
          <a:p>
            <a:pPr marL="0" lvl="1" indent="457200" algn="ctr">
              <a:defRPr/>
            </a:pPr>
            <a:r>
              <a:rPr lang="ru-RU" sz="2000" b="1" dirty="0" err="1">
                <a:solidFill>
                  <a:srgbClr val="FFFF00"/>
                </a:solidFill>
                <a:effectLst>
                  <a:outerShdw blurRad="38100" dist="38100" dir="2700000" algn="tl">
                    <a:srgbClr val="000000">
                      <a:alpha val="43137"/>
                    </a:srgbClr>
                  </a:outerShdw>
                </a:effectLst>
                <a:latin typeface="Arial" charset="0"/>
              </a:rPr>
              <a:t>The</a:t>
            </a:r>
            <a:r>
              <a:rPr lang="ru-RU" sz="2000" b="1" dirty="0">
                <a:solidFill>
                  <a:srgbClr val="FFFF00"/>
                </a:solidFill>
                <a:effectLst>
                  <a:outerShdw blurRad="38100" dist="38100" dir="2700000" algn="tl">
                    <a:srgbClr val="000000">
                      <a:alpha val="43137"/>
                    </a:srgbClr>
                  </a:outerShdw>
                </a:effectLst>
                <a:latin typeface="Arial" charset="0"/>
              </a:rPr>
              <a:t> </a:t>
            </a:r>
            <a:r>
              <a:rPr lang="en-US" sz="2000" b="1" dirty="0">
                <a:solidFill>
                  <a:srgbClr val="FFFF00"/>
                </a:solidFill>
                <a:effectLst>
                  <a:outerShdw blurRad="38100" dist="38100" dir="2700000" algn="tl">
                    <a:srgbClr val="000000">
                      <a:alpha val="43137"/>
                    </a:srgbClr>
                  </a:outerShdw>
                </a:effectLst>
                <a:latin typeface="Arial" charset="0"/>
              </a:rPr>
              <a:t>benign nodular hyperplasia of the prostate</a:t>
            </a:r>
            <a:r>
              <a:rPr lang="ru-RU" sz="2200" b="1" dirty="0" smtClean="0">
                <a:solidFill>
                  <a:srgbClr val="FFFF00"/>
                </a:solidFill>
                <a:effectLst>
                  <a:outerShdw blurRad="38100" dist="38100" dir="2700000" algn="tl">
                    <a:srgbClr val="000000">
                      <a:alpha val="43137"/>
                    </a:srgbClr>
                  </a:outerShdw>
                </a:effectLst>
                <a:latin typeface="Arial" charset="0"/>
              </a:rPr>
              <a:t>, </a:t>
            </a:r>
            <a:r>
              <a:rPr lang="en-US" sz="2200" b="1" dirty="0" smtClean="0">
                <a:solidFill>
                  <a:srgbClr val="FFFF00"/>
                </a:solidFill>
                <a:effectLst>
                  <a:outerShdw blurRad="38100" dist="38100" dir="2700000" algn="tl">
                    <a:srgbClr val="000000">
                      <a:alpha val="43137"/>
                    </a:srgbClr>
                  </a:outerShdw>
                </a:effectLst>
                <a:latin typeface="Arial" charset="0"/>
              </a:rPr>
              <a:t>glandular-fibrous </a:t>
            </a:r>
            <a:r>
              <a:rPr lang="en-US" sz="2200" b="1" dirty="0">
                <a:solidFill>
                  <a:srgbClr val="FFFF00"/>
                </a:solidFill>
                <a:effectLst>
                  <a:outerShdw blurRad="38100" dist="38100" dir="2700000" algn="tl">
                    <a:srgbClr val="000000">
                      <a:alpha val="43137"/>
                    </a:srgbClr>
                  </a:outerShdw>
                </a:effectLst>
                <a:latin typeface="Arial" charset="0"/>
              </a:rPr>
              <a:t>form</a:t>
            </a:r>
            <a:r>
              <a:rPr lang="ru-RU" sz="2200" b="1" dirty="0" smtClean="0">
                <a:solidFill>
                  <a:srgbClr val="FFFF00"/>
                </a:solidFill>
                <a:effectLst>
                  <a:outerShdw blurRad="38100" dist="38100" dir="2700000" algn="tl">
                    <a:srgbClr val="000000">
                      <a:alpha val="43137"/>
                    </a:srgbClr>
                  </a:outerShdw>
                </a:effectLst>
                <a:latin typeface="Arial" charset="0"/>
              </a:rPr>
              <a:t>. </a:t>
            </a:r>
            <a:endParaRPr lang="ru-RU" sz="2200" b="1" dirty="0">
              <a:solidFill>
                <a:srgbClr val="FFFF00"/>
              </a:solidFill>
              <a:effectLst>
                <a:outerShdw blurRad="38100" dist="38100" dir="2700000" algn="tl">
                  <a:srgbClr val="000000">
                    <a:alpha val="43137"/>
                  </a:srgbClr>
                </a:outerShdw>
              </a:effectLst>
              <a:latin typeface="Arial" charset="0"/>
            </a:endParaRPr>
          </a:p>
          <a:p>
            <a:pPr marL="0" lvl="1" indent="457200" algn="just">
              <a:defRPr/>
            </a:pPr>
            <a:r>
              <a:rPr lang="en-US" dirty="0">
                <a:latin typeface="Arial" charset="0"/>
              </a:rPr>
              <a:t>Hyperplasia glands and stroma of the prostate. Mostly gland form cysts lined with flattened epithelium in some glands epithelium forms papillae (1). In the stroma - focal </a:t>
            </a:r>
            <a:r>
              <a:rPr lang="en-US" dirty="0" smtClean="0">
                <a:latin typeface="Arial" charset="0"/>
              </a:rPr>
              <a:t>lymphocytic-macrophage </a:t>
            </a:r>
            <a:r>
              <a:rPr lang="en-US" dirty="0">
                <a:latin typeface="Arial" charset="0"/>
              </a:rPr>
              <a:t>infiltration (2).</a:t>
            </a:r>
            <a:endParaRPr lang="ru-RU" i="1" dirty="0">
              <a:latin typeface="Arial"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5"/>
          <p:cNvSpPr txBox="1">
            <a:spLocks/>
          </p:cNvSpPr>
          <p:nvPr/>
        </p:nvSpPr>
        <p:spPr>
          <a:xfrm>
            <a:off x="304800" y="228600"/>
            <a:ext cx="8610600" cy="6400800"/>
          </a:xfrm>
          <a:prstGeom prst="rect">
            <a:avLst/>
          </a:prstGeom>
        </p:spPr>
        <p:txBody>
          <a:bodyPr>
            <a:normAutofit/>
          </a:bodyPr>
          <a:lstStyle>
            <a:lvl1pPr marL="273050" indent="-273050" algn="l" rtl="0" fontAlgn="base">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fontAlgn="base">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fontAlgn="base">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fontAlgn="base">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fontAlgn="base">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gn="ctr" fontAlgn="auto">
              <a:spcAft>
                <a:spcPts val="0"/>
              </a:spcAft>
              <a:buNone/>
              <a:defRPr/>
            </a:pPr>
            <a:r>
              <a:rPr lang="ru-RU" sz="3300" b="1" dirty="0" smtClean="0">
                <a:solidFill>
                  <a:srgbClr val="FFFF00"/>
                </a:solidFill>
                <a:effectLst>
                  <a:outerShdw blurRad="38100" dist="38100" dir="2700000" algn="tl">
                    <a:srgbClr val="000000">
                      <a:alpha val="43137"/>
                    </a:srgbClr>
                  </a:outerShdw>
                </a:effectLst>
              </a:rPr>
              <a:t>Complications of </a:t>
            </a:r>
            <a:r>
              <a:rPr lang="ru-RU" sz="3300" b="1" dirty="0" err="1" smtClean="0">
                <a:solidFill>
                  <a:srgbClr val="FFFF00"/>
                </a:solidFill>
                <a:effectLst>
                  <a:outerShdw blurRad="38100" dist="38100" dir="2700000" algn="tl">
                    <a:srgbClr val="000000">
                      <a:alpha val="43137"/>
                    </a:srgbClr>
                  </a:outerShdw>
                </a:effectLst>
              </a:rPr>
              <a:t>the</a:t>
            </a:r>
            <a:r>
              <a:rPr lang="ru-RU" sz="3300" b="1" dirty="0" smtClean="0">
                <a:solidFill>
                  <a:srgbClr val="FFFF00"/>
                </a:solidFill>
                <a:effectLst>
                  <a:outerShdw blurRad="38100" dist="38100" dir="2700000" algn="tl">
                    <a:srgbClr val="000000">
                      <a:alpha val="43137"/>
                    </a:srgbClr>
                  </a:outerShdw>
                </a:effectLst>
              </a:rPr>
              <a:t> </a:t>
            </a:r>
            <a:r>
              <a:rPr lang="en-US" sz="3300" b="1" dirty="0">
                <a:solidFill>
                  <a:srgbClr val="FFFF00"/>
                </a:solidFill>
                <a:effectLst>
                  <a:outerShdw blurRad="38100" dist="38100" dir="2700000" algn="tl">
                    <a:srgbClr val="000000">
                      <a:alpha val="43137"/>
                    </a:srgbClr>
                  </a:outerShdw>
                </a:effectLst>
              </a:rPr>
              <a:t>benign nodular hyperplasia of the prostate</a:t>
            </a:r>
            <a:r>
              <a:rPr lang="ru-RU" sz="3300" b="1" dirty="0" smtClean="0">
                <a:solidFill>
                  <a:srgbClr val="FFFF00"/>
                </a:solidFill>
                <a:effectLst>
                  <a:outerShdw blurRad="38100" dist="38100" dir="2700000" algn="tl">
                    <a:srgbClr val="000000">
                      <a:alpha val="43137"/>
                    </a:srgbClr>
                  </a:outerShdw>
                </a:effectLst>
              </a:rPr>
              <a:t>:</a:t>
            </a:r>
          </a:p>
          <a:p>
            <a:pPr marL="514350" indent="-514350" algn="just" fontAlgn="auto">
              <a:spcAft>
                <a:spcPts val="0"/>
              </a:spcAft>
              <a:buFont typeface="+mj-lt"/>
              <a:buAutoNum type="arabicPeriod"/>
              <a:defRPr/>
            </a:pPr>
            <a:r>
              <a:rPr lang="en-US" sz="3300" dirty="0">
                <a:latin typeface="Times New Roman" pitchFamily="18" charset="0"/>
                <a:cs typeface="Times New Roman" pitchFamily="18" charset="0"/>
              </a:rPr>
              <a:t>compression and deformation of the urethra and bladder neck - obstruction of urine outflow;</a:t>
            </a:r>
          </a:p>
          <a:p>
            <a:pPr marL="514350" indent="-514350" algn="just" fontAlgn="auto">
              <a:spcAft>
                <a:spcPts val="0"/>
              </a:spcAft>
              <a:buFont typeface="+mj-lt"/>
              <a:buAutoNum type="arabicPeriod"/>
              <a:defRPr/>
            </a:pPr>
            <a:r>
              <a:rPr lang="en-US" sz="3300" dirty="0" err="1">
                <a:latin typeface="Times New Roman" pitchFamily="18" charset="0"/>
                <a:cs typeface="Times New Roman" pitchFamily="18" charset="0"/>
              </a:rPr>
              <a:t>hydroureteronephrosis</a:t>
            </a:r>
            <a:endParaRPr lang="en-US" sz="3300" dirty="0">
              <a:latin typeface="Times New Roman" pitchFamily="18" charset="0"/>
              <a:cs typeface="Times New Roman" pitchFamily="18" charset="0"/>
            </a:endParaRPr>
          </a:p>
          <a:p>
            <a:pPr marL="514350" indent="-514350" algn="just" fontAlgn="auto">
              <a:spcAft>
                <a:spcPts val="0"/>
              </a:spcAft>
              <a:buFont typeface="+mj-lt"/>
              <a:buAutoNum type="arabicPeriod"/>
              <a:defRPr/>
            </a:pPr>
            <a:r>
              <a:rPr lang="en-US" sz="3300" dirty="0">
                <a:latin typeface="Times New Roman" pitchFamily="18" charset="0"/>
                <a:cs typeface="Times New Roman" pitchFamily="18" charset="0"/>
              </a:rPr>
              <a:t>infection of residual urine;</a:t>
            </a:r>
          </a:p>
          <a:p>
            <a:pPr marL="514350" indent="-514350" algn="just" fontAlgn="auto">
              <a:spcAft>
                <a:spcPts val="0"/>
              </a:spcAft>
              <a:buFont typeface="+mj-lt"/>
              <a:buAutoNum type="arabicPeriod"/>
              <a:defRPr/>
            </a:pPr>
            <a:r>
              <a:rPr lang="en-US" sz="3300" dirty="0">
                <a:latin typeface="Times New Roman" pitchFamily="18" charset="0"/>
                <a:cs typeface="Times New Roman" pitchFamily="18" charset="0"/>
              </a:rPr>
              <a:t>pyelonephritis;</a:t>
            </a:r>
          </a:p>
          <a:p>
            <a:pPr marL="514350" indent="-514350" algn="just" fontAlgn="auto">
              <a:spcAft>
                <a:spcPts val="0"/>
              </a:spcAft>
              <a:buFont typeface="+mj-lt"/>
              <a:buAutoNum type="arabicPeriod"/>
              <a:defRPr/>
            </a:pPr>
            <a:r>
              <a:rPr lang="en-US" sz="3300" dirty="0" err="1">
                <a:latin typeface="Times New Roman" pitchFamily="18" charset="0"/>
                <a:cs typeface="Times New Roman" pitchFamily="18" charset="0"/>
              </a:rPr>
              <a:t>pyonephrosis</a:t>
            </a:r>
            <a:r>
              <a:rPr lang="en-US" sz="3300" dirty="0">
                <a:latin typeface="Times New Roman" pitchFamily="18" charset="0"/>
                <a:cs typeface="Times New Roman" pitchFamily="18" charset="0"/>
              </a:rPr>
              <a:t>;</a:t>
            </a:r>
          </a:p>
          <a:p>
            <a:pPr marL="514350" indent="-514350" algn="just" fontAlgn="auto">
              <a:spcAft>
                <a:spcPts val="0"/>
              </a:spcAft>
              <a:buFont typeface="+mj-lt"/>
              <a:buAutoNum type="arabicPeriod"/>
              <a:defRPr/>
            </a:pPr>
            <a:r>
              <a:rPr lang="en-US" sz="3300" dirty="0" err="1">
                <a:latin typeface="Times New Roman" pitchFamily="18" charset="0"/>
                <a:cs typeface="Times New Roman" pitchFamily="18" charset="0"/>
              </a:rPr>
              <a:t>urosepsis</a:t>
            </a:r>
            <a:r>
              <a:rPr lang="en-US" sz="3300" dirty="0" smtClean="0">
                <a:latin typeface="Times New Roman" pitchFamily="18" charset="0"/>
                <a:cs typeface="Times New Roman" pitchFamily="18" charset="0"/>
              </a:rPr>
              <a:t>;</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152400" y="152400"/>
            <a:ext cx="8991600" cy="830997"/>
          </a:xfrm>
          <a:prstGeom prst="rect">
            <a:avLst/>
          </a:prstGeom>
          <a:noFill/>
          <a:ln w="9525">
            <a:noFill/>
            <a:miter lim="800000"/>
            <a:headEnd/>
            <a:tailEnd/>
          </a:ln>
        </p:spPr>
        <p:txBody>
          <a:bodyPr>
            <a:spAutoFit/>
          </a:bodyPr>
          <a:lstStyle/>
          <a:p>
            <a:pPr marL="0" lvl="1" indent="457200" algn="ctr">
              <a:defRPr/>
            </a:pPr>
            <a:r>
              <a:rPr lang="en-US" sz="2400" b="1" dirty="0">
                <a:solidFill>
                  <a:srgbClr val="FFFF00"/>
                </a:solidFill>
                <a:effectLst>
                  <a:outerShdw blurRad="38100" dist="38100" dir="2700000" algn="tl">
                    <a:srgbClr val="000000">
                      <a:alpha val="43137"/>
                    </a:srgbClr>
                  </a:outerShdw>
                </a:effectLst>
              </a:rPr>
              <a:t>Hypertrophy of the bladder wall in benign nodular prostatic hyperplasia</a:t>
            </a:r>
            <a:endParaRPr lang="ru-RU" i="1" dirty="0">
              <a:latin typeface="Arial" charset="0"/>
            </a:endParaRPr>
          </a:p>
        </p:txBody>
      </p:sp>
      <p:pic>
        <p:nvPicPr>
          <p:cNvPr id="6144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95400"/>
            <a:ext cx="72580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8"/>
          <p:cNvSpPr>
            <a:spLocks noChangeArrowheads="1"/>
          </p:cNvSpPr>
          <p:nvPr/>
        </p:nvSpPr>
        <p:spPr bwMode="auto">
          <a:xfrm>
            <a:off x="228600" y="381000"/>
            <a:ext cx="8686800" cy="5949950"/>
          </a:xfrm>
          <a:prstGeom prst="rect">
            <a:avLst/>
          </a:prstGeom>
          <a:noFill/>
          <a:ln>
            <a:noFill/>
          </a:ln>
          <a:extLst/>
        </p:spPr>
        <p:txBody>
          <a:bodyPr>
            <a:spAutoFit/>
          </a:bodyPr>
          <a:lstStyle/>
          <a:p>
            <a:pPr algn="ctr">
              <a:spcAft>
                <a:spcPts val="1000"/>
              </a:spcAft>
              <a:defRPr/>
            </a:pPr>
            <a:r>
              <a:rPr lang="ru-RU" sz="2800" b="1" u="sng" dirty="0"/>
              <a:t>Risk factors of development of a prostate cancer</a:t>
            </a:r>
          </a:p>
          <a:p>
            <a:pPr marL="285750" indent="-285750">
              <a:spcAft>
                <a:spcPts val="1000"/>
              </a:spcAft>
              <a:buFont typeface="Arial" pitchFamily="34" charset="0"/>
              <a:buChar char="•"/>
              <a:defRPr/>
            </a:pPr>
            <a:r>
              <a:rPr lang="ru-RU" sz="2600" b="1" dirty="0">
                <a:solidFill>
                  <a:srgbClr val="FFFF00"/>
                </a:solidFill>
                <a:effectLst>
                  <a:outerShdw blurRad="38100" dist="38100" dir="2700000" algn="tl">
                    <a:srgbClr val="000000">
                      <a:alpha val="43137"/>
                    </a:srgbClr>
                  </a:outerShdw>
                </a:effectLst>
              </a:rPr>
              <a:t>Age</a:t>
            </a:r>
          </a:p>
          <a:p>
            <a:pPr marL="285750" indent="-285750">
              <a:spcAft>
                <a:spcPts val="1000"/>
              </a:spcAft>
              <a:buFont typeface="Arial" pitchFamily="34" charset="0"/>
              <a:buChar char="•"/>
              <a:defRPr/>
            </a:pPr>
            <a:r>
              <a:rPr lang="ru-RU" sz="2600" b="1" dirty="0">
                <a:solidFill>
                  <a:srgbClr val="FFFF00"/>
                </a:solidFill>
                <a:effectLst>
                  <a:outerShdw blurRad="38100" dist="38100" dir="2700000" algn="tl">
                    <a:srgbClr val="000000">
                      <a:alpha val="43137"/>
                    </a:srgbClr>
                  </a:outerShdw>
                </a:effectLst>
              </a:rPr>
              <a:t>Disgormonalny changes</a:t>
            </a:r>
          </a:p>
          <a:p>
            <a:pPr marL="285750" indent="-285750">
              <a:spcAft>
                <a:spcPts val="1000"/>
              </a:spcAft>
              <a:buFont typeface="Arial" pitchFamily="34" charset="0"/>
              <a:buChar char="•"/>
              <a:defRPr/>
            </a:pPr>
            <a:r>
              <a:rPr lang="ru-RU" sz="2600" b="1" dirty="0">
                <a:solidFill>
                  <a:srgbClr val="FFFF00"/>
                </a:solidFill>
                <a:effectLst>
                  <a:outerShdw blurRad="38100" dist="38100" dir="2700000" algn="tl">
                    <a:srgbClr val="000000">
                      <a:alpha val="43137"/>
                    </a:srgbClr>
                  </a:outerShdw>
                </a:effectLst>
              </a:rPr>
              <a:t>Genetic predisposition</a:t>
            </a:r>
          </a:p>
          <a:p>
            <a:pPr marL="285750" indent="-285750">
              <a:spcAft>
                <a:spcPts val="1000"/>
              </a:spcAft>
              <a:buFont typeface="Arial" pitchFamily="34" charset="0"/>
              <a:buChar char="•"/>
              <a:defRPr/>
            </a:pPr>
            <a:r>
              <a:rPr lang="ru-RU" sz="2600" b="1" dirty="0">
                <a:solidFill>
                  <a:srgbClr val="FFFF00"/>
                </a:solidFill>
                <a:effectLst>
                  <a:outerShdw blurRad="38100" dist="38100" dir="2700000" algn="tl">
                    <a:srgbClr val="000000">
                      <a:alpha val="43137"/>
                    </a:srgbClr>
                  </a:outerShdw>
                </a:effectLst>
              </a:rPr>
              <a:t>Effect of chemical and biological carcinogens </a:t>
            </a:r>
            <a:r>
              <a:rPr lang="ru-RU" sz="2600" dirty="0"/>
              <a:t>(</a:t>
            </a:r>
            <a:r>
              <a:rPr lang="ru-RU" sz="2600" dirty="0" err="1"/>
              <a:t>arilamina</a:t>
            </a:r>
            <a:r>
              <a:rPr lang="ru-RU" sz="2600" dirty="0"/>
              <a:t>, nitrosamines, etc.) </a:t>
            </a:r>
          </a:p>
          <a:p>
            <a:pPr marL="285750" indent="-285750">
              <a:spcAft>
                <a:spcPts val="1000"/>
              </a:spcAft>
              <a:buFont typeface="Arial" pitchFamily="34" charset="0"/>
              <a:buChar char="•"/>
              <a:defRPr/>
            </a:pPr>
            <a:r>
              <a:rPr lang="ru-RU" sz="2600" b="1" dirty="0">
                <a:solidFill>
                  <a:srgbClr val="FFFF00"/>
                </a:solidFill>
                <a:effectLst>
                  <a:outerShdw blurRad="38100" dist="38100" dir="2700000" algn="tl">
                    <a:srgbClr val="000000">
                      <a:alpha val="43137"/>
                    </a:srgbClr>
                  </a:outerShdw>
                </a:effectLst>
              </a:rPr>
              <a:t>Viral infection </a:t>
            </a:r>
            <a:r>
              <a:rPr lang="ru-RU" sz="2600" dirty="0"/>
              <a:t>(virus of simple herpes, cytomegalovirus)</a:t>
            </a:r>
          </a:p>
          <a:p>
            <a:pPr marL="285750" indent="-285750">
              <a:spcAft>
                <a:spcPts val="1000"/>
              </a:spcAft>
              <a:buFont typeface="Arial" pitchFamily="34" charset="0"/>
              <a:buChar char="•"/>
              <a:defRPr/>
            </a:pPr>
            <a:r>
              <a:rPr lang="ru-RU" sz="2600" b="1" dirty="0">
                <a:solidFill>
                  <a:srgbClr val="FFFF00"/>
                </a:solidFill>
                <a:effectLst>
                  <a:outerShdw blurRad="38100" dist="38100" dir="2700000" algn="tl">
                    <a:srgbClr val="000000">
                      <a:alpha val="43137"/>
                    </a:srgbClr>
                  </a:outerShdw>
                </a:effectLst>
              </a:rPr>
              <a:t>Excess of fats in food</a:t>
            </a:r>
          </a:p>
          <a:p>
            <a:pPr marL="285750" indent="-285750">
              <a:spcAft>
                <a:spcPts val="1000"/>
              </a:spcAft>
              <a:buFont typeface="Arial" pitchFamily="34" charset="0"/>
              <a:buChar char="•"/>
              <a:defRPr/>
            </a:pPr>
            <a:r>
              <a:rPr lang="ru-RU" sz="2600" b="1" dirty="0">
                <a:solidFill>
                  <a:srgbClr val="FFFF00"/>
                </a:solidFill>
                <a:effectLst>
                  <a:outerShdw blurRad="38100" dist="38100" dir="2700000" algn="tl">
                    <a:srgbClr val="000000">
                      <a:alpha val="43137"/>
                    </a:srgbClr>
                  </a:outerShdw>
                </a:effectLst>
              </a:rPr>
              <a:t>Chronic prostatitis</a:t>
            </a:r>
          </a:p>
          <a:p>
            <a:pPr marL="285750" indent="-285750">
              <a:spcAft>
                <a:spcPts val="1000"/>
              </a:spcAft>
              <a:buFont typeface="Arial" pitchFamily="34" charset="0"/>
              <a:buChar char="•"/>
              <a:defRPr/>
            </a:pPr>
            <a:r>
              <a:rPr lang="en-US" sz="2600" b="1" dirty="0" err="1" smtClean="0">
                <a:solidFill>
                  <a:srgbClr val="FFFF00"/>
                </a:solidFill>
                <a:effectLst>
                  <a:outerShdw blurRad="38100" dist="38100" dir="2700000" algn="tl">
                    <a:srgbClr val="000000">
                      <a:alpha val="43137"/>
                    </a:srgbClr>
                  </a:outerShdw>
                </a:effectLst>
              </a:rPr>
              <a:t>Hyperinsolation</a:t>
            </a:r>
            <a:r>
              <a:rPr lang="en-US" sz="2600" b="1" dirty="0" smtClean="0">
                <a:solidFill>
                  <a:srgbClr val="FFFF00"/>
                </a:solidFill>
                <a:effectLst>
                  <a:outerShdw blurRad="38100" dist="38100" dir="2700000" algn="tl">
                    <a:srgbClr val="000000">
                      <a:alpha val="43137"/>
                    </a:srgbClr>
                  </a:outerShdw>
                </a:effectLst>
              </a:rPr>
              <a:t> </a:t>
            </a:r>
            <a:r>
              <a:rPr lang="en-US" sz="2600" b="1" dirty="0">
                <a:solidFill>
                  <a:srgbClr val="FFFF00"/>
                </a:solidFill>
                <a:effectLst>
                  <a:outerShdw blurRad="38100" dist="38100" dir="2700000" algn="tl">
                    <a:srgbClr val="000000">
                      <a:alpha val="43137"/>
                    </a:srgbClr>
                  </a:outerShdw>
                </a:effectLst>
              </a:rPr>
              <a:t>in people of European race</a:t>
            </a:r>
            <a:endParaRPr lang="ru-RU" sz="26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8"/>
          <p:cNvSpPr>
            <a:spLocks noChangeArrowheads="1"/>
          </p:cNvSpPr>
          <p:nvPr/>
        </p:nvSpPr>
        <p:spPr bwMode="auto">
          <a:xfrm>
            <a:off x="228600" y="6350"/>
            <a:ext cx="8686800" cy="6858000"/>
          </a:xfrm>
          <a:prstGeom prst="rect">
            <a:avLst/>
          </a:prstGeom>
          <a:noFill/>
          <a:ln>
            <a:noFill/>
          </a:ln>
          <a:extLst/>
        </p:spPr>
        <p:txBody>
          <a:bodyPr/>
          <a:lstStyle/>
          <a:p>
            <a:pPr algn="ctr">
              <a:spcAft>
                <a:spcPts val="1000"/>
              </a:spcAft>
              <a:defRPr/>
            </a:pPr>
            <a:r>
              <a:rPr lang="ru-RU" sz="2800" b="1" u="sng" dirty="0">
                <a:solidFill>
                  <a:srgbClr val="FFFF00"/>
                </a:solidFill>
              </a:rPr>
              <a:t>Prostate cancer morphology</a:t>
            </a:r>
          </a:p>
          <a:p>
            <a:pPr>
              <a:defRPr/>
            </a:pPr>
            <a:r>
              <a:rPr lang="ru-RU"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Macroscopically</a:t>
            </a:r>
            <a:r>
              <a:rPr lang="ru-RU"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dirty="0">
                <a:latin typeface="Times New Roman" panose="02020603050405020304" pitchFamily="18" charset="0"/>
                <a:cs typeface="Times New Roman" panose="02020603050405020304" pitchFamily="18" charset="0"/>
              </a:rPr>
              <a:t>It is characterized by existence in a prostate of multiple dense knots </a:t>
            </a:r>
            <a:r>
              <a:rPr lang="ru-RU" sz="2800" dirty="0" err="1">
                <a:latin typeface="Times New Roman" panose="02020603050405020304" pitchFamily="18" charset="0"/>
                <a:cs typeface="Times New Roman" panose="02020603050405020304" pitchFamily="18" charset="0"/>
              </a:rPr>
              <a:t>of</a:t>
            </a:r>
            <a:r>
              <a:rPr lang="ru-RU"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yellow-white</a:t>
            </a:r>
            <a:r>
              <a:rPr lang="ru-RU" sz="2800" dirty="0" smtClean="0">
                <a:latin typeface="Times New Roman" panose="02020603050405020304" pitchFamily="18" charset="0"/>
                <a:cs typeface="Times New Roman" panose="02020603050405020304" pitchFamily="18" charset="0"/>
              </a:rPr>
              <a:t> </a:t>
            </a:r>
            <a:r>
              <a:rPr lang="ru-RU" sz="2800" dirty="0">
                <a:latin typeface="Times New Roman" panose="02020603050405020304" pitchFamily="18" charset="0"/>
                <a:cs typeface="Times New Roman" panose="02020603050405020304" pitchFamily="18" charset="0"/>
              </a:rPr>
              <a:t>color, </a:t>
            </a:r>
            <a:r>
              <a:rPr lang="ru-RU" sz="2800" u="sng" dirty="0">
                <a:solidFill>
                  <a:srgbClr val="FFFF00"/>
                </a:solidFill>
                <a:latin typeface="Times New Roman" panose="02020603050405020304" pitchFamily="18" charset="0"/>
                <a:cs typeface="Times New Roman" panose="02020603050405020304" pitchFamily="18" charset="0"/>
              </a:rPr>
              <a:t>localized on the periphery </a:t>
            </a:r>
            <a:r>
              <a:rPr lang="ru-RU" sz="2800" u="sng" dirty="0" err="1">
                <a:solidFill>
                  <a:srgbClr val="FFFF00"/>
                </a:solidFill>
                <a:latin typeface="Times New Roman" panose="02020603050405020304" pitchFamily="18" charset="0"/>
                <a:cs typeface="Times New Roman" panose="02020603050405020304" pitchFamily="18" charset="0"/>
              </a:rPr>
              <a:t>of</a:t>
            </a:r>
            <a:r>
              <a:rPr lang="ru-RU" sz="2800" u="sng" dirty="0">
                <a:solidFill>
                  <a:srgbClr val="FFFF00"/>
                </a:solidFill>
                <a:latin typeface="Times New Roman" panose="02020603050405020304" pitchFamily="18" charset="0"/>
                <a:cs typeface="Times New Roman" panose="02020603050405020304" pitchFamily="18" charset="0"/>
              </a:rPr>
              <a:t> </a:t>
            </a:r>
            <a:r>
              <a:rPr lang="ru-RU" sz="2800" u="sng" dirty="0" err="1" smtClean="0">
                <a:solidFill>
                  <a:srgbClr val="FFFF00"/>
                </a:solidFill>
                <a:latin typeface="Times New Roman" panose="02020603050405020304" pitchFamily="18" charset="0"/>
                <a:cs typeface="Times New Roman" panose="02020603050405020304" pitchFamily="18" charset="0"/>
              </a:rPr>
              <a:t>gland</a:t>
            </a:r>
            <a:r>
              <a:rPr lang="en-US" sz="2800" u="sng" dirty="0" smtClean="0">
                <a:solidFill>
                  <a:srgbClr val="FFFF00"/>
                </a:solidFill>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and</a:t>
            </a:r>
            <a:r>
              <a:rPr lang="ru-RU" sz="2800" dirty="0" smtClean="0">
                <a:latin typeface="Times New Roman" panose="02020603050405020304" pitchFamily="18" charset="0"/>
                <a:cs typeface="Times New Roman" panose="02020603050405020304" pitchFamily="18" charset="0"/>
              </a:rPr>
              <a:t> </a:t>
            </a:r>
            <a:r>
              <a:rPr lang="ru-RU" sz="2800" u="sng"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under a capsule</a:t>
            </a:r>
            <a:r>
              <a:rPr lang="ru-RU" sz="2800" dirty="0">
                <a:latin typeface="Times New Roman" panose="02020603050405020304" pitchFamily="18" charset="0"/>
                <a:cs typeface="Times New Roman" panose="02020603050405020304" pitchFamily="18" charset="0"/>
              </a:rPr>
              <a:t>. The tumor is capable to sprout </a:t>
            </a:r>
            <a:r>
              <a:rPr lang="ru-RU" sz="2800" dirty="0" err="1">
                <a:latin typeface="Times New Roman" panose="02020603050405020304" pitchFamily="18" charset="0"/>
                <a:cs typeface="Times New Roman" panose="02020603050405020304" pitchFamily="18" charset="0"/>
              </a:rPr>
              <a:t>in</a:t>
            </a:r>
            <a:r>
              <a:rPr lang="ru-RU"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seminal vesicles</a:t>
            </a:r>
            <a:r>
              <a:rPr lang="ru-RU" sz="2800" dirty="0" smtClean="0">
                <a:latin typeface="Times New Roman" panose="02020603050405020304" pitchFamily="18" charset="0"/>
                <a:cs typeface="Times New Roman" panose="02020603050405020304" pitchFamily="18" charset="0"/>
              </a:rPr>
              <a:t>, </a:t>
            </a:r>
            <a:r>
              <a:rPr lang="ru-RU" sz="2800" dirty="0">
                <a:latin typeface="Times New Roman" panose="02020603050405020304" pitchFamily="18" charset="0"/>
                <a:cs typeface="Times New Roman" panose="02020603050405020304" pitchFamily="18" charset="0"/>
              </a:rPr>
              <a:t>and at late stages of a disease — in a bladder. </a:t>
            </a:r>
          </a:p>
          <a:p>
            <a:pPr>
              <a:defRPr/>
            </a:pPr>
            <a:r>
              <a:rPr lang="ru-RU" sz="2800" b="1" u="sng"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Microscopically</a:t>
            </a:r>
            <a:r>
              <a:rPr lang="ru-RU" sz="28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28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Most</a:t>
            </a:r>
            <a:r>
              <a:rPr lang="ru-RU" sz="2800" dirty="0" smtClean="0">
                <a:latin typeface="Times New Roman" panose="02020603050405020304" pitchFamily="18" charset="0"/>
                <a:cs typeface="Times New Roman" panose="02020603050405020304" pitchFamily="18" charset="0"/>
              </a:rPr>
              <a:t> </a:t>
            </a:r>
            <a:r>
              <a:rPr lang="ru-RU" sz="2800" dirty="0">
                <a:latin typeface="Times New Roman" panose="02020603050405020304" pitchFamily="18" charset="0"/>
                <a:cs typeface="Times New Roman" panose="02020603050405020304" pitchFamily="18" charset="0"/>
              </a:rPr>
              <a:t>often comes to </a:t>
            </a:r>
            <a:r>
              <a:rPr lang="ru-RU" sz="2800" dirty="0" err="1">
                <a:latin typeface="Times New Roman" panose="02020603050405020304" pitchFamily="18" charset="0"/>
                <a:cs typeface="Times New Roman" panose="02020603050405020304" pitchFamily="18" charset="0"/>
              </a:rPr>
              <a:t>light</a:t>
            </a:r>
            <a:r>
              <a:rPr lang="ru-RU" sz="2800" dirty="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adenokar</a:t>
            </a:r>
            <a:r>
              <a:rPr lang="en-US" sz="2800" dirty="0" smtClean="0">
                <a:latin typeface="Times New Roman" panose="02020603050405020304" pitchFamily="18" charset="0"/>
                <a:cs typeface="Times New Roman" panose="02020603050405020304" pitchFamily="18" charset="0"/>
              </a:rPr>
              <a:t>c</a:t>
            </a:r>
            <a:r>
              <a:rPr lang="ru-RU" sz="2800" dirty="0" err="1" smtClean="0">
                <a:latin typeface="Times New Roman" panose="02020603050405020304" pitchFamily="18" charset="0"/>
                <a:cs typeface="Times New Roman" panose="02020603050405020304" pitchFamily="18" charset="0"/>
              </a:rPr>
              <a:t>inoma</a:t>
            </a:r>
            <a:r>
              <a:rPr lang="ru-RU" sz="2800" dirty="0" smtClean="0">
                <a:latin typeface="Times New Roman" panose="02020603050405020304" pitchFamily="18" charset="0"/>
                <a:cs typeface="Times New Roman" panose="02020603050405020304" pitchFamily="18" charset="0"/>
              </a:rPr>
              <a:t> </a:t>
            </a:r>
            <a:r>
              <a:rPr lang="ru-RU" sz="2800" dirty="0">
                <a:latin typeface="Times New Roman" panose="02020603050405020304" pitchFamily="18" charset="0"/>
                <a:cs typeface="Times New Roman" panose="02020603050405020304" pitchFamily="18" charset="0"/>
              </a:rPr>
              <a:t>prostate gland for which formation of complexes of atypical glands of the averages and the small sizes which are usually covered by monomorfny cages of a cubic or cylindrical form is characteristic. Sometimes options </a:t>
            </a:r>
            <a:r>
              <a:rPr lang="ru-RU" sz="2800" dirty="0" err="1">
                <a:latin typeface="Times New Roman" panose="02020603050405020304" pitchFamily="18" charset="0"/>
                <a:cs typeface="Times New Roman" panose="02020603050405020304" pitchFamily="18" charset="0"/>
              </a:rPr>
              <a:t>meet</a:t>
            </a:r>
            <a:r>
              <a:rPr lang="ru-RU" sz="2800" dirty="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adenokar</a:t>
            </a:r>
            <a:r>
              <a:rPr lang="en-US" sz="2800" dirty="0" smtClean="0">
                <a:latin typeface="Times New Roman" panose="02020603050405020304" pitchFamily="18" charset="0"/>
                <a:cs typeface="Times New Roman" panose="02020603050405020304" pitchFamily="18" charset="0"/>
              </a:rPr>
              <a:t>c</a:t>
            </a:r>
            <a:r>
              <a:rPr lang="ru-RU" sz="2800" dirty="0" err="1" smtClean="0">
                <a:latin typeface="Times New Roman" panose="02020603050405020304" pitchFamily="18" charset="0"/>
                <a:cs typeface="Times New Roman" panose="02020603050405020304" pitchFamily="18" charset="0"/>
              </a:rPr>
              <a:t>inoma</a:t>
            </a:r>
            <a:r>
              <a:rPr lang="ru-RU" sz="2800" dirty="0" smtClean="0">
                <a:latin typeface="Times New Roman" panose="02020603050405020304" pitchFamily="18" charset="0"/>
                <a:cs typeface="Times New Roman" panose="02020603050405020304" pitchFamily="18" charset="0"/>
              </a:rPr>
              <a:t> </a:t>
            </a:r>
            <a:r>
              <a:rPr lang="ru-RU" sz="2800" dirty="0">
                <a:latin typeface="Times New Roman" panose="02020603050405020304" pitchFamily="18" charset="0"/>
                <a:cs typeface="Times New Roman" panose="02020603050405020304" pitchFamily="18" charset="0"/>
              </a:rPr>
              <a:t>with papillary </a:t>
            </a:r>
            <a:r>
              <a:rPr lang="ru-RU" sz="2800" dirty="0" err="1">
                <a:latin typeface="Times New Roman" panose="02020603050405020304" pitchFamily="18" charset="0"/>
                <a:cs typeface="Times New Roman" panose="02020603050405020304" pitchFamily="18" charset="0"/>
              </a:rPr>
              <a:t>or</a:t>
            </a:r>
            <a:r>
              <a:rPr lang="ru-RU"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cribriforme</a:t>
            </a:r>
            <a:r>
              <a:rPr lang="ru-RU" sz="2800" dirty="0" smtClean="0">
                <a:latin typeface="Times New Roman" panose="02020603050405020304" pitchFamily="18" charset="0"/>
                <a:cs typeface="Times New Roman" panose="02020603050405020304" pitchFamily="18" charset="0"/>
              </a:rPr>
              <a:t> </a:t>
            </a:r>
            <a:r>
              <a:rPr lang="ru-RU" sz="2800" dirty="0">
                <a:latin typeface="Times New Roman" panose="02020603050405020304" pitchFamily="18" charset="0"/>
                <a:cs typeface="Times New Roman" panose="02020603050405020304" pitchFamily="18" charset="0"/>
              </a:rPr>
              <a:t>structures. </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2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14400"/>
            <a:ext cx="7600950" cy="571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p:cNvSpPr>
            <a:spLocks noChangeArrowheads="1"/>
          </p:cNvSpPr>
          <p:nvPr/>
        </p:nvSpPr>
        <p:spPr bwMode="auto">
          <a:xfrm>
            <a:off x="152400" y="152400"/>
            <a:ext cx="8991600" cy="769938"/>
          </a:xfrm>
          <a:prstGeom prst="rect">
            <a:avLst/>
          </a:prstGeom>
          <a:noFill/>
          <a:ln w="9525">
            <a:noFill/>
            <a:miter lim="800000"/>
            <a:headEnd/>
            <a:tailEnd/>
          </a:ln>
        </p:spPr>
        <p:txBody>
          <a:bodyPr>
            <a:spAutoFit/>
          </a:bodyPr>
          <a:lstStyle/>
          <a:p>
            <a:pPr marL="0" lvl="1" indent="457200" algn="ctr">
              <a:defRPr/>
            </a:pPr>
            <a:r>
              <a:rPr lang="ru-RU" sz="2200" b="1" dirty="0" err="1">
                <a:solidFill>
                  <a:srgbClr val="FFFF00"/>
                </a:solidFill>
                <a:effectLst>
                  <a:outerShdw blurRad="38100" dist="38100" dir="2700000" algn="tl">
                    <a:srgbClr val="000000">
                      <a:alpha val="43137"/>
                    </a:srgbClr>
                  </a:outerShdw>
                </a:effectLst>
                <a:latin typeface="Arial" charset="0"/>
              </a:rPr>
              <a:t>The</a:t>
            </a:r>
            <a:r>
              <a:rPr lang="ru-RU" sz="2200" b="1" dirty="0">
                <a:solidFill>
                  <a:srgbClr val="FFFF00"/>
                </a:solidFill>
                <a:effectLst>
                  <a:outerShdw blurRad="38100" dist="38100" dir="2700000" algn="tl">
                    <a:srgbClr val="000000">
                      <a:alpha val="43137"/>
                    </a:srgbClr>
                  </a:outerShdw>
                </a:effectLst>
                <a:latin typeface="Arial" charset="0"/>
              </a:rPr>
              <a:t> </a:t>
            </a:r>
            <a:r>
              <a:rPr lang="en-US" sz="2200" b="1" dirty="0" smtClean="0">
                <a:solidFill>
                  <a:srgbClr val="FFFF00"/>
                </a:solidFill>
                <a:effectLst>
                  <a:outerShdw blurRad="38100" dist="38100" dir="2700000" algn="tl">
                    <a:srgbClr val="000000">
                      <a:alpha val="43137"/>
                    </a:srgbClr>
                  </a:outerShdw>
                </a:effectLst>
                <a:latin typeface="Arial" charset="0"/>
              </a:rPr>
              <a:t>prostatic </a:t>
            </a:r>
            <a:r>
              <a:rPr lang="en-US" sz="2200" b="1" dirty="0">
                <a:solidFill>
                  <a:srgbClr val="FFFF00"/>
                </a:solidFill>
                <a:effectLst>
                  <a:outerShdw blurRad="38100" dist="38100" dir="2700000" algn="tl">
                    <a:srgbClr val="000000">
                      <a:alpha val="43137"/>
                    </a:srgbClr>
                  </a:outerShdw>
                </a:effectLst>
                <a:latin typeface="Arial" charset="0"/>
              </a:rPr>
              <a:t>intraepithelial neoplasia is high degree of malignancy.</a:t>
            </a:r>
            <a:endParaRPr lang="ru-RU" i="1" dirty="0">
              <a:latin typeface="Arial"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p:cNvPicPr>
            <a:picLocks noChangeAspect="1" noChangeArrowheads="1"/>
          </p:cNvPicPr>
          <p:nvPr/>
        </p:nvPicPr>
        <p:blipFill>
          <a:blip r:embed="rId2">
            <a:extLst>
              <a:ext uri="{28A0092B-C50C-407E-A947-70E740481C1C}">
                <a14:useLocalDpi xmlns:a14="http://schemas.microsoft.com/office/drawing/2010/main" val="0"/>
              </a:ext>
            </a:extLst>
          </a:blip>
          <a:srcRect r="52138"/>
          <a:stretch>
            <a:fillRect/>
          </a:stretch>
        </p:blipFill>
        <p:spPr bwMode="auto">
          <a:xfrm>
            <a:off x="304800" y="228600"/>
            <a:ext cx="480060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4"/>
          <p:cNvPicPr>
            <a:picLocks noChangeAspect="1" noChangeArrowheads="1"/>
          </p:cNvPicPr>
          <p:nvPr/>
        </p:nvPicPr>
        <p:blipFill>
          <a:blip r:embed="rId2">
            <a:extLst>
              <a:ext uri="{28A0092B-C50C-407E-A947-70E740481C1C}">
                <a14:useLocalDpi xmlns:a14="http://schemas.microsoft.com/office/drawing/2010/main" val="0"/>
              </a:ext>
            </a:extLst>
          </a:blip>
          <a:srcRect l="51520"/>
          <a:stretch>
            <a:fillRect/>
          </a:stretch>
        </p:blipFill>
        <p:spPr bwMode="auto">
          <a:xfrm>
            <a:off x="2286000" y="1839913"/>
            <a:ext cx="6434138" cy="47132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4572000" y="381000"/>
            <a:ext cx="4343400" cy="1015663"/>
          </a:xfrm>
          <a:prstGeom prst="rect">
            <a:avLst/>
          </a:prstGeom>
        </p:spPr>
        <p:txBody>
          <a:bodyPr>
            <a:spAutoFit/>
          </a:bodyPr>
          <a:lstStyle/>
          <a:p>
            <a:pPr lvl="1" algn="ctr">
              <a:defRPr/>
            </a:pPr>
            <a:r>
              <a:rPr lang="ru-RU" sz="3000" b="1" dirty="0" err="1" smtClean="0">
                <a:solidFill>
                  <a:srgbClr val="FFFF00"/>
                </a:solidFill>
                <a:effectLst>
                  <a:outerShdw blurRad="38100" dist="38100" dir="2700000" algn="tl">
                    <a:srgbClr val="000000">
                      <a:alpha val="43137"/>
                    </a:srgbClr>
                  </a:outerShdw>
                </a:effectLst>
                <a:latin typeface="Arial" charset="0"/>
              </a:rPr>
              <a:t>Adenokar</a:t>
            </a:r>
            <a:r>
              <a:rPr lang="en-US" sz="3000" b="1" dirty="0" smtClean="0">
                <a:solidFill>
                  <a:srgbClr val="FFFF00"/>
                </a:solidFill>
                <a:effectLst>
                  <a:outerShdw blurRad="38100" dist="38100" dir="2700000" algn="tl">
                    <a:srgbClr val="000000">
                      <a:alpha val="43137"/>
                    </a:srgbClr>
                  </a:outerShdw>
                </a:effectLst>
                <a:latin typeface="Arial" charset="0"/>
              </a:rPr>
              <a:t>c</a:t>
            </a:r>
            <a:r>
              <a:rPr lang="ru-RU" sz="3000" b="1" dirty="0" err="1" smtClean="0">
                <a:solidFill>
                  <a:srgbClr val="FFFF00"/>
                </a:solidFill>
                <a:effectLst>
                  <a:outerShdw blurRad="38100" dist="38100" dir="2700000" algn="tl">
                    <a:srgbClr val="000000">
                      <a:alpha val="43137"/>
                    </a:srgbClr>
                  </a:outerShdw>
                </a:effectLst>
                <a:latin typeface="Arial" charset="0"/>
              </a:rPr>
              <a:t>inoma</a:t>
            </a:r>
            <a:r>
              <a:rPr lang="ru-RU" sz="3000" b="1" dirty="0" smtClean="0">
                <a:solidFill>
                  <a:srgbClr val="FFFF00"/>
                </a:solidFill>
                <a:effectLst>
                  <a:outerShdw blurRad="38100" dist="38100" dir="2700000" algn="tl">
                    <a:srgbClr val="000000">
                      <a:alpha val="43137"/>
                    </a:srgbClr>
                  </a:outerShdw>
                </a:effectLst>
                <a:latin typeface="Arial" charset="0"/>
              </a:rPr>
              <a:t> </a:t>
            </a:r>
            <a:r>
              <a:rPr lang="ru-RU" sz="3000" b="1" dirty="0">
                <a:solidFill>
                  <a:srgbClr val="FFFF00"/>
                </a:solidFill>
                <a:effectLst>
                  <a:outerShdw blurRad="38100" dist="38100" dir="2700000" algn="tl">
                    <a:srgbClr val="000000">
                      <a:alpha val="43137"/>
                    </a:srgbClr>
                  </a:outerShdw>
                </a:effectLst>
                <a:latin typeface="Arial" charset="0"/>
              </a:rPr>
              <a:t>prostate gland</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5"/>
          <p:cNvSpPr>
            <a:spLocks noGrp="1"/>
          </p:cNvSpPr>
          <p:nvPr>
            <p:ph idx="1"/>
          </p:nvPr>
        </p:nvSpPr>
        <p:spPr>
          <a:xfrm>
            <a:off x="609600" y="457200"/>
            <a:ext cx="8001000" cy="5943600"/>
          </a:xfrm>
        </p:spPr>
        <p:txBody>
          <a:bodyPr>
            <a:noAutofit/>
          </a:bodyPr>
          <a:lstStyle/>
          <a:p>
            <a:pPr marL="0" indent="0" algn="ctr" eaLnBrk="1" fontAlgn="auto" hangingPunct="1">
              <a:spcAft>
                <a:spcPts val="1000"/>
              </a:spcAft>
              <a:buFont typeface="Wingdings 2"/>
              <a:buNone/>
              <a:defRPr/>
            </a:pPr>
            <a:r>
              <a:rPr lang="en-US" sz="3000" b="1" u="sng" dirty="0" smtClean="0">
                <a:solidFill>
                  <a:srgbClr val="FFFF00"/>
                </a:solidFill>
                <a:effectLst>
                  <a:outerShdw blurRad="38100" dist="38100" dir="2700000" algn="tl">
                    <a:srgbClr val="000000">
                      <a:alpha val="43137"/>
                    </a:srgbClr>
                  </a:outerShdw>
                </a:effectLst>
              </a:rPr>
              <a:t>The </a:t>
            </a:r>
            <a:r>
              <a:rPr lang="en-US" sz="3000" b="1" u="sng" dirty="0">
                <a:solidFill>
                  <a:srgbClr val="FFFF00"/>
                </a:solidFill>
                <a:effectLst>
                  <a:outerShdw blurRad="38100" dist="38100" dir="2700000" algn="tl">
                    <a:srgbClr val="000000">
                      <a:alpha val="43137"/>
                    </a:srgbClr>
                  </a:outerShdw>
                </a:effectLst>
              </a:rPr>
              <a:t>predisposing </a:t>
            </a:r>
            <a:r>
              <a:rPr lang="en-US" sz="3000" b="1" u="sng" dirty="0" smtClean="0">
                <a:solidFill>
                  <a:srgbClr val="FFFF00"/>
                </a:solidFill>
                <a:effectLst>
                  <a:outerShdw blurRad="38100" dist="38100" dir="2700000" algn="tl">
                    <a:srgbClr val="000000">
                      <a:alpha val="43137"/>
                    </a:srgbClr>
                  </a:outerShdw>
                </a:effectLst>
              </a:rPr>
              <a:t>factors</a:t>
            </a:r>
            <a:endParaRPr lang="ru-RU" sz="3000" b="1" u="sng" dirty="0" smtClean="0">
              <a:solidFill>
                <a:srgbClr val="FFFF00"/>
              </a:solidFill>
              <a:effectLst>
                <a:outerShdw blurRad="38100" dist="38100" dir="2700000" algn="tl">
                  <a:srgbClr val="000000">
                    <a:alpha val="43137"/>
                  </a:srgbClr>
                </a:outerShdw>
              </a:effectLst>
            </a:endParaRPr>
          </a:p>
          <a:p>
            <a:pPr marL="361950" indent="-361950" algn="just" eaLnBrk="1" fontAlgn="auto" hangingPunct="1">
              <a:spcAft>
                <a:spcPts val="0"/>
              </a:spcAft>
              <a:buFont typeface="Wingdings 2"/>
              <a:buChar char=""/>
              <a:defRPr/>
            </a:pPr>
            <a:r>
              <a:rPr lang="en-US" sz="3000" b="1" dirty="0">
                <a:effectLst>
                  <a:outerShdw blurRad="38100" dist="38100" dir="2700000" algn="tl">
                    <a:srgbClr val="000000">
                      <a:alpha val="43137"/>
                    </a:srgbClr>
                  </a:outerShdw>
                </a:effectLst>
              </a:rPr>
              <a:t>Violation of hygiene</a:t>
            </a:r>
          </a:p>
          <a:p>
            <a:pPr marL="361950" indent="-361950" algn="just" eaLnBrk="1" fontAlgn="auto" hangingPunct="1">
              <a:spcAft>
                <a:spcPts val="0"/>
              </a:spcAft>
              <a:buFont typeface="Wingdings 2"/>
              <a:buChar char=""/>
              <a:defRPr/>
            </a:pPr>
            <a:r>
              <a:rPr lang="en-US" sz="3000" b="1" dirty="0">
                <a:effectLst>
                  <a:outerShdw blurRad="38100" dist="38100" dir="2700000" algn="tl">
                    <a:srgbClr val="000000">
                      <a:alpha val="43137"/>
                    </a:srgbClr>
                  </a:outerShdw>
                </a:effectLst>
              </a:rPr>
              <a:t>Hypothermia</a:t>
            </a:r>
          </a:p>
          <a:p>
            <a:pPr marL="361950" indent="-361950" algn="just" eaLnBrk="1" fontAlgn="auto" hangingPunct="1">
              <a:spcAft>
                <a:spcPts val="0"/>
              </a:spcAft>
              <a:buFont typeface="Wingdings 2"/>
              <a:buChar char=""/>
              <a:defRPr/>
            </a:pPr>
            <a:r>
              <a:rPr lang="en-US" sz="3000" b="1" dirty="0">
                <a:effectLst>
                  <a:outerShdw blurRad="38100" dist="38100" dir="2700000" algn="tl">
                    <a:srgbClr val="000000">
                      <a:alpha val="43137"/>
                    </a:srgbClr>
                  </a:outerShdw>
                </a:effectLst>
              </a:rPr>
              <a:t>Genetic predisposition</a:t>
            </a:r>
          </a:p>
          <a:p>
            <a:pPr marL="361950" indent="-361950" algn="just" eaLnBrk="1" fontAlgn="auto" hangingPunct="1">
              <a:spcAft>
                <a:spcPts val="0"/>
              </a:spcAft>
              <a:buFont typeface="Wingdings 2"/>
              <a:buChar char=""/>
              <a:defRPr/>
            </a:pPr>
            <a:r>
              <a:rPr lang="en-US" sz="3000" b="1" dirty="0">
                <a:effectLst>
                  <a:outerShdw blurRad="38100" dist="38100" dir="2700000" algn="tl">
                    <a:srgbClr val="000000">
                      <a:alpha val="43137"/>
                    </a:srgbClr>
                  </a:outerShdw>
                </a:effectLst>
              </a:rPr>
              <a:t>The short length of the </a:t>
            </a:r>
            <a:r>
              <a:rPr lang="en-US" sz="3000" b="1" dirty="0" smtClean="0">
                <a:effectLst>
                  <a:outerShdw blurRad="38100" dist="38100" dir="2700000" algn="tl">
                    <a:srgbClr val="000000">
                      <a:alpha val="43137"/>
                    </a:srgbClr>
                  </a:outerShdw>
                </a:effectLst>
              </a:rPr>
              <a:t>urethra</a:t>
            </a:r>
          </a:p>
          <a:p>
            <a:pPr marL="361950" indent="-361950" algn="just" eaLnBrk="1" fontAlgn="auto" hangingPunct="1">
              <a:spcAft>
                <a:spcPts val="0"/>
              </a:spcAft>
              <a:buFont typeface="Wingdings 2"/>
              <a:buChar char=""/>
              <a:defRPr/>
            </a:pPr>
            <a:r>
              <a:rPr lang="en-US" sz="3000" b="1" dirty="0">
                <a:effectLst>
                  <a:outerShdw blurRad="38100" dist="38100" dir="2700000" algn="tl">
                    <a:srgbClr val="000000">
                      <a:alpha val="43137"/>
                    </a:srgbClr>
                  </a:outerShdw>
                </a:effectLst>
              </a:rPr>
              <a:t>Female </a:t>
            </a:r>
            <a:r>
              <a:rPr lang="en-US" sz="3000" b="1" dirty="0" smtClean="0">
                <a:effectLst>
                  <a:outerShdw blurRad="38100" dist="38100" dir="2700000" algn="tl">
                    <a:srgbClr val="000000">
                      <a:alpha val="43137"/>
                    </a:srgbClr>
                  </a:outerShdw>
                </a:effectLst>
              </a:rPr>
              <a:t>gender </a:t>
            </a:r>
            <a:r>
              <a:rPr lang="ru-RU" sz="3000" dirty="0" smtClean="0">
                <a:effectLst>
                  <a:outerShdw blurRad="38100" dist="38100" dir="2700000" algn="tl">
                    <a:srgbClr val="000000">
                      <a:alpha val="43137"/>
                    </a:srgbClr>
                  </a:outerShdw>
                </a:effectLst>
              </a:rPr>
              <a:t>(</a:t>
            </a:r>
            <a:r>
              <a:rPr lang="en-US" sz="3000" dirty="0">
                <a:effectLst>
                  <a:outerShdw blurRad="38100" dist="38100" dir="2700000" algn="tl">
                    <a:srgbClr val="000000">
                      <a:alpha val="43137"/>
                    </a:srgbClr>
                  </a:outerShdw>
                </a:effectLst>
              </a:rPr>
              <a:t>because of the proximity of the vagina and anus</a:t>
            </a:r>
            <a:r>
              <a:rPr lang="ru-RU" sz="3000" dirty="0" smtClean="0">
                <a:effectLst>
                  <a:outerShdw blurRad="38100" dist="38100" dir="2700000" algn="tl">
                    <a:srgbClr val="000000">
                      <a:alpha val="43137"/>
                    </a:srgbClr>
                  </a:outerShdw>
                </a:effectLst>
              </a:rPr>
              <a:t>)</a:t>
            </a:r>
          </a:p>
          <a:p>
            <a:pPr marL="361950" indent="-361950" algn="just" eaLnBrk="1" fontAlgn="auto" hangingPunct="1">
              <a:spcAft>
                <a:spcPts val="0"/>
              </a:spcAft>
              <a:buFont typeface="Wingdings 2"/>
              <a:buChar char=""/>
              <a:defRPr/>
            </a:pPr>
            <a:r>
              <a:rPr lang="en-US" sz="3000" b="1" dirty="0">
                <a:effectLst>
                  <a:outerShdw blurRad="38100" dist="38100" dir="2700000" algn="tl">
                    <a:srgbClr val="000000">
                      <a:alpha val="43137"/>
                    </a:srgbClr>
                  </a:outerShdw>
                </a:effectLst>
              </a:rPr>
              <a:t>Mechanical trauma of the </a:t>
            </a:r>
            <a:r>
              <a:rPr lang="en-US" sz="3000" b="1" dirty="0" smtClean="0">
                <a:effectLst>
                  <a:outerShdw blurRad="38100" dist="38100" dir="2700000" algn="tl">
                    <a:srgbClr val="000000">
                      <a:alpha val="43137"/>
                    </a:srgbClr>
                  </a:outerShdw>
                </a:effectLst>
              </a:rPr>
              <a:t>urethra </a:t>
            </a:r>
            <a:r>
              <a:rPr lang="ru-RU" sz="3000" b="1" dirty="0" smtClean="0">
                <a:effectLst>
                  <a:outerShdw blurRad="38100" dist="38100" dir="2700000" algn="tl">
                    <a:srgbClr val="000000">
                      <a:alpha val="43137"/>
                    </a:srgbClr>
                  </a:outerShdw>
                </a:effectLst>
              </a:rPr>
              <a:t>(</a:t>
            </a:r>
            <a:r>
              <a:rPr lang="en-US" sz="3000" dirty="0">
                <a:effectLst>
                  <a:outerShdw blurRad="38100" dist="38100" dir="2700000" algn="tl">
                    <a:srgbClr val="000000">
                      <a:alpha val="43137"/>
                    </a:srgbClr>
                  </a:outerShdw>
                </a:effectLst>
              </a:rPr>
              <a:t>for example catheterization or cystography</a:t>
            </a:r>
            <a:r>
              <a:rPr lang="ru-RU" sz="3000" dirty="0" smtClean="0">
                <a:effectLst>
                  <a:outerShdw blurRad="38100" dist="38100" dir="2700000" algn="tl">
                    <a:srgbClr val="000000">
                      <a:alpha val="43137"/>
                    </a:srgbClr>
                  </a:outerShdw>
                </a:effectLst>
              </a:rPr>
              <a:t>)</a:t>
            </a:r>
          </a:p>
          <a:p>
            <a:pPr>
              <a:defRPr/>
            </a:pPr>
            <a:r>
              <a:rPr lang="en-US" sz="3000" b="1" dirty="0" smtClean="0">
                <a:effectLst>
                  <a:outerShdw blurRad="38100" dist="38100" dir="2700000" algn="tl">
                    <a:srgbClr val="000000">
                      <a:alpha val="43137"/>
                    </a:srgbClr>
                  </a:outerShdw>
                </a:effectLst>
              </a:rPr>
              <a:t>Pregnancy</a:t>
            </a:r>
            <a:endParaRPr lang="en-US" sz="3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426320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5"/>
          <p:cNvSpPr>
            <a:spLocks noGrp="1"/>
          </p:cNvSpPr>
          <p:nvPr>
            <p:ph idx="1"/>
          </p:nvPr>
        </p:nvSpPr>
        <p:spPr>
          <a:xfrm>
            <a:off x="609600" y="304800"/>
            <a:ext cx="8001000" cy="6096000"/>
          </a:xfrm>
        </p:spPr>
        <p:txBody>
          <a:bodyPr>
            <a:normAutofit/>
          </a:bodyPr>
          <a:lstStyle/>
          <a:p>
            <a:pPr marL="0" indent="0" algn="ctr" eaLnBrk="1" fontAlgn="auto" hangingPunct="1">
              <a:spcBef>
                <a:spcPts val="0"/>
              </a:spcBef>
              <a:spcAft>
                <a:spcPts val="1000"/>
              </a:spcAft>
              <a:buFont typeface="Wingdings 2"/>
              <a:buNone/>
              <a:defRPr/>
            </a:pPr>
            <a:r>
              <a:rPr lang="en-US" b="1" u="sng" dirty="0">
                <a:effectLst>
                  <a:outerShdw blurRad="38100" dist="38100" dir="2700000" algn="tl">
                    <a:srgbClr val="000000">
                      <a:alpha val="43137"/>
                    </a:srgbClr>
                  </a:outerShdw>
                </a:effectLst>
              </a:rPr>
              <a:t>Precipitating (causing) factors </a:t>
            </a:r>
            <a:r>
              <a:rPr lang="ru-RU" b="1" u="sng" dirty="0" smtClean="0">
                <a:effectLst>
                  <a:outerShdw blurRad="38100" dist="38100" dir="2700000" algn="tl">
                    <a:srgbClr val="000000">
                      <a:alpha val="43137"/>
                    </a:srgbClr>
                  </a:outerShdw>
                </a:effectLst>
              </a:rPr>
              <a:t>:</a:t>
            </a:r>
          </a:p>
          <a:p>
            <a:pPr marL="355600" indent="-355600" eaLnBrk="1" fontAlgn="auto" hangingPunct="1">
              <a:spcAft>
                <a:spcPts val="0"/>
              </a:spcAft>
              <a:buFont typeface="Wingdings 2"/>
              <a:buChar char=""/>
              <a:defRPr/>
            </a:pPr>
            <a:r>
              <a:rPr lang="en-US" b="1" dirty="0">
                <a:solidFill>
                  <a:srgbClr val="FFFF00"/>
                </a:solidFill>
                <a:effectLst>
                  <a:outerShdw blurRad="38100" dist="38100" dir="2700000" algn="tl">
                    <a:srgbClr val="000000">
                      <a:alpha val="43137"/>
                    </a:srgbClr>
                  </a:outerShdw>
                </a:effectLst>
              </a:rPr>
              <a:t>the presence of pathogens;</a:t>
            </a:r>
          </a:p>
          <a:p>
            <a:pPr marL="355600" indent="-355600" eaLnBrk="1" fontAlgn="auto" hangingPunct="1">
              <a:spcAft>
                <a:spcPts val="0"/>
              </a:spcAft>
              <a:buFont typeface="Wingdings 2"/>
              <a:buChar char=""/>
              <a:defRPr/>
            </a:pPr>
            <a:r>
              <a:rPr lang="en-US" b="1" dirty="0">
                <a:solidFill>
                  <a:srgbClr val="FFFF00"/>
                </a:solidFill>
                <a:effectLst>
                  <a:outerShdw blurRad="38100" dist="38100" dir="2700000" algn="tl">
                    <a:srgbClr val="000000">
                      <a:alpha val="43137"/>
                    </a:srgbClr>
                  </a:outerShdw>
                </a:effectLst>
              </a:rPr>
              <a:t>infection urine;</a:t>
            </a:r>
          </a:p>
          <a:p>
            <a:pPr marL="355600" indent="-355600" eaLnBrk="1" fontAlgn="auto" hangingPunct="1">
              <a:spcAft>
                <a:spcPts val="0"/>
              </a:spcAft>
              <a:buFont typeface="Wingdings 2"/>
              <a:buChar char=""/>
              <a:defRPr/>
            </a:pPr>
            <a:r>
              <a:rPr lang="en-US" b="1" dirty="0">
                <a:solidFill>
                  <a:srgbClr val="FFFF00"/>
                </a:solidFill>
                <a:effectLst>
                  <a:outerShdw blurRad="38100" dist="38100" dir="2700000" algn="tl">
                    <a:srgbClr val="000000">
                      <a:alpha val="43137"/>
                    </a:srgbClr>
                  </a:outerShdw>
                </a:effectLst>
              </a:rPr>
              <a:t>dyskinesia ureter and renal pelvis;</a:t>
            </a:r>
          </a:p>
          <a:p>
            <a:pPr marL="355600" indent="-355600" eaLnBrk="1" fontAlgn="auto" hangingPunct="1">
              <a:spcAft>
                <a:spcPts val="0"/>
              </a:spcAft>
              <a:buFont typeface="Wingdings 2"/>
              <a:buChar char=""/>
              <a:defRPr/>
            </a:pPr>
            <a:r>
              <a:rPr lang="en-US" b="1" dirty="0">
                <a:solidFill>
                  <a:srgbClr val="FFFF00"/>
                </a:solidFill>
                <a:effectLst>
                  <a:outerShdw blurRad="38100" dist="38100" dir="2700000" algn="tl">
                    <a:srgbClr val="000000">
                      <a:alpha val="43137"/>
                    </a:srgbClr>
                  </a:outerShdw>
                </a:effectLst>
              </a:rPr>
              <a:t>difficulty of outflow of urine and an increase in pressure inside the </a:t>
            </a:r>
            <a:r>
              <a:rPr lang="en-US" b="1" dirty="0" smtClean="0">
                <a:solidFill>
                  <a:srgbClr val="FFFF00"/>
                </a:solidFill>
                <a:effectLst>
                  <a:outerShdw blurRad="38100" dist="38100" dir="2700000" algn="tl">
                    <a:srgbClr val="000000">
                      <a:alpha val="43137"/>
                    </a:srgbClr>
                  </a:outerShdw>
                </a:effectLst>
              </a:rPr>
              <a:t>pelvis </a:t>
            </a:r>
            <a:r>
              <a:rPr lang="ru-RU" dirty="0" smtClean="0"/>
              <a:t>(</a:t>
            </a:r>
            <a:r>
              <a:rPr lang="en-US" dirty="0"/>
              <a:t>inside his cause stones, stricture urethra and ureters, abnormalities of the urinary tract; outside - the </a:t>
            </a:r>
            <a:r>
              <a:rPr lang="en-US" dirty="0" smtClean="0"/>
              <a:t>tumors, </a:t>
            </a:r>
            <a:r>
              <a:rPr lang="en-US" dirty="0"/>
              <a:t>the pregnant uterus</a:t>
            </a:r>
            <a:r>
              <a:rPr lang="ru-RU" dirty="0" smtClean="0"/>
              <a:t>);</a:t>
            </a:r>
          </a:p>
          <a:p>
            <a:pPr marL="355600" indent="-355600" eaLnBrk="1" fontAlgn="auto" hangingPunct="1">
              <a:spcAft>
                <a:spcPts val="0"/>
              </a:spcAft>
              <a:buFont typeface="Wingdings 2"/>
              <a:buChar char=""/>
              <a:defRPr/>
            </a:pPr>
            <a:r>
              <a:rPr lang="en-US" b="1" dirty="0" err="1" smtClean="0">
                <a:solidFill>
                  <a:srgbClr val="FFFF00"/>
                </a:solidFill>
                <a:effectLst>
                  <a:outerShdw blurRad="38100" dist="38100" dir="2700000" algn="tl">
                    <a:srgbClr val="000000">
                      <a:alpha val="43137"/>
                    </a:srgbClr>
                  </a:outerShdw>
                </a:effectLst>
              </a:rPr>
              <a:t>Vesico</a:t>
            </a:r>
            <a:r>
              <a:rPr lang="en-US" b="1" dirty="0" smtClean="0">
                <a:solidFill>
                  <a:srgbClr val="FFFF00"/>
                </a:solidFill>
                <a:effectLst>
                  <a:outerShdw blurRad="38100" dist="38100" dir="2700000" algn="tl">
                    <a:srgbClr val="000000">
                      <a:alpha val="43137"/>
                    </a:srgbClr>
                  </a:outerShdw>
                </a:effectLst>
              </a:rPr>
              <a:t>-ureteral reflux </a:t>
            </a:r>
            <a:r>
              <a:rPr lang="ru-RU" dirty="0" smtClean="0"/>
              <a:t>(</a:t>
            </a:r>
            <a:r>
              <a:rPr lang="en-US" dirty="0"/>
              <a:t>regurgitation of infected urine into the ureter to the renal pelvis and calyx</a:t>
            </a:r>
            <a:r>
              <a:rPr lang="ru-RU" dirty="0" smtClean="0"/>
              <a:t>);</a:t>
            </a:r>
          </a:p>
          <a:p>
            <a:pPr marL="355600" indent="-355600" eaLnBrk="1" fontAlgn="auto" hangingPunct="1">
              <a:spcAft>
                <a:spcPts val="0"/>
              </a:spcAft>
              <a:buFont typeface="Wingdings 2"/>
              <a:buChar char=""/>
              <a:defRPr/>
            </a:pPr>
            <a:r>
              <a:rPr lang="en-US" b="1" dirty="0" smtClean="0">
                <a:solidFill>
                  <a:srgbClr val="FFFF00"/>
                </a:solidFill>
                <a:effectLst>
                  <a:outerShdw blurRad="38100" dist="38100" dir="2700000" algn="tl">
                    <a:srgbClr val="000000">
                      <a:alpha val="43137"/>
                    </a:srgbClr>
                  </a:outerShdw>
                </a:effectLst>
              </a:rPr>
              <a:t>Intrarenal </a:t>
            </a:r>
            <a:r>
              <a:rPr lang="en-US" b="1" dirty="0">
                <a:solidFill>
                  <a:srgbClr val="FFFF00"/>
                </a:solidFill>
                <a:effectLst>
                  <a:outerShdw blurRad="38100" dist="38100" dir="2700000" algn="tl">
                    <a:srgbClr val="000000">
                      <a:alpha val="43137"/>
                    </a:srgbClr>
                  </a:outerShdw>
                </a:effectLst>
              </a:rPr>
              <a:t>reflux</a:t>
            </a:r>
            <a:r>
              <a:rPr lang="ru-RU" b="1" dirty="0" smtClean="0">
                <a:solidFill>
                  <a:srgbClr val="FFFF00"/>
                </a:solidFill>
                <a:effectLst>
                  <a:outerShdw blurRad="38100" dist="38100" dir="2700000" algn="tl">
                    <a:srgbClr val="000000">
                      <a:alpha val="43137"/>
                    </a:srgbClr>
                  </a:outerShdw>
                </a:effectLst>
              </a:rPr>
              <a:t> </a:t>
            </a:r>
            <a:r>
              <a:rPr lang="ru-RU" dirty="0" smtClean="0"/>
              <a:t>(</a:t>
            </a:r>
            <a:r>
              <a:rPr lang="en-US" dirty="0"/>
              <a:t>bacteria from entering through the renal papillae in the renal parenchyma</a:t>
            </a:r>
            <a:r>
              <a:rPr lang="ru-RU" dirty="0" smtClean="0"/>
              <a:t>).</a:t>
            </a:r>
            <a:endParaRPr lang="en-US" b="1"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453727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5"/>
          <p:cNvSpPr>
            <a:spLocks noGrp="1"/>
          </p:cNvSpPr>
          <p:nvPr>
            <p:ph idx="1"/>
          </p:nvPr>
        </p:nvSpPr>
        <p:spPr>
          <a:xfrm>
            <a:off x="152400" y="152400"/>
            <a:ext cx="8839200" cy="6553200"/>
          </a:xfrm>
        </p:spPr>
        <p:txBody>
          <a:bodyPr>
            <a:normAutofit/>
          </a:bodyPr>
          <a:lstStyle/>
          <a:p>
            <a:pPr marL="0" indent="0" algn="ctr" eaLnBrk="1" fontAlgn="auto" hangingPunct="1">
              <a:spcBef>
                <a:spcPts val="0"/>
              </a:spcBef>
              <a:spcAft>
                <a:spcPts val="1000"/>
              </a:spcAft>
              <a:buFont typeface="Wingdings 2"/>
              <a:buNone/>
              <a:defRPr/>
            </a:pPr>
            <a:r>
              <a:rPr lang="en-US" sz="3200" b="1" u="sng" cap="all" dirty="0">
                <a:solidFill>
                  <a:srgbClr val="FFFF00"/>
                </a:solidFill>
                <a:effectLst>
                  <a:outerShdw blurRad="38100" dist="38100" dir="2700000" algn="tl">
                    <a:srgbClr val="000000">
                      <a:alpha val="43137"/>
                    </a:srgbClr>
                  </a:outerShdw>
                </a:effectLst>
              </a:rPr>
              <a:t>Acute </a:t>
            </a:r>
            <a:r>
              <a:rPr lang="en-US" sz="3200" b="1" u="sng" cap="all" dirty="0" smtClean="0">
                <a:solidFill>
                  <a:srgbClr val="FFFF00"/>
                </a:solidFill>
                <a:effectLst>
                  <a:outerShdw blurRad="38100" dist="38100" dir="2700000" algn="tl">
                    <a:srgbClr val="000000">
                      <a:alpha val="43137"/>
                    </a:srgbClr>
                  </a:outerShdw>
                </a:effectLst>
              </a:rPr>
              <a:t>pyelonephritis</a:t>
            </a:r>
            <a:r>
              <a:rPr lang="ru-RU" sz="3200" b="1" cap="all" dirty="0" smtClean="0">
                <a:solidFill>
                  <a:srgbClr val="FFFF00"/>
                </a:solidFill>
                <a:effectLst>
                  <a:outerShdw blurRad="38100" dist="38100" dir="2700000" algn="tl">
                    <a:srgbClr val="000000">
                      <a:alpha val="43137"/>
                    </a:srgbClr>
                  </a:outerShdw>
                </a:effectLst>
              </a:rPr>
              <a:t>:</a:t>
            </a:r>
          </a:p>
          <a:p>
            <a:pPr marL="0" indent="804863" algn="just" eaLnBrk="1" fontAlgn="auto" hangingPunct="1">
              <a:spcBef>
                <a:spcPts val="0"/>
              </a:spcBef>
              <a:spcAft>
                <a:spcPts val="1000"/>
              </a:spcAft>
              <a:buFont typeface="Wingdings 2" pitchFamily="18" charset="2"/>
              <a:buNone/>
              <a:defRPr/>
            </a:pPr>
            <a:r>
              <a:rPr lang="en-US" sz="3200" b="1" dirty="0" smtClean="0">
                <a:solidFill>
                  <a:srgbClr val="FF0000"/>
                </a:solidFill>
                <a:effectLst>
                  <a:outerShdw blurRad="38100" dist="38100" dir="2700000" algn="tl">
                    <a:srgbClr val="000000">
                      <a:alpha val="43137"/>
                    </a:srgbClr>
                  </a:outerShdw>
                </a:effectLst>
              </a:rPr>
              <a:t>Macroscopically</a:t>
            </a:r>
            <a:r>
              <a:rPr lang="ru-RU" sz="3200" b="1" dirty="0" smtClean="0">
                <a:solidFill>
                  <a:srgbClr val="FF0000"/>
                </a:solidFill>
                <a:effectLst>
                  <a:outerShdw blurRad="38100" dist="38100" dir="2700000" algn="tl">
                    <a:srgbClr val="000000">
                      <a:alpha val="43137"/>
                    </a:srgbClr>
                  </a:outerShdw>
                </a:effectLst>
              </a:rPr>
              <a:t>. </a:t>
            </a:r>
            <a:r>
              <a:rPr lang="en-US" sz="3200" dirty="0"/>
              <a:t>Kidney enlarged, swollen, full-blooded, it is easy to remove the thickened capsule. Cavities pelvis and calyx expanded in the lumen - cloudy urine or pus. The mucous membrane of the pelvis and calyx dim, hyperemic, with foci of hemorrhage, necrosis and grayish fibrinous raids. On the visible surface of the kidney </a:t>
            </a:r>
            <a:r>
              <a:rPr lang="en-US" sz="3200" dirty="0" err="1"/>
              <a:t>subcapsular</a:t>
            </a:r>
            <a:r>
              <a:rPr lang="en-US" sz="3200" dirty="0"/>
              <a:t> small abscesses. In a cut the renal parenchyma motley (gray and yellow areas of necrosis and suppuration, hemorrhage).</a:t>
            </a:r>
            <a:endParaRPr lang="ru-RU" sz="32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900371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5"/>
          <p:cNvSpPr>
            <a:spLocks noGrp="1"/>
          </p:cNvSpPr>
          <p:nvPr>
            <p:ph idx="1"/>
          </p:nvPr>
        </p:nvSpPr>
        <p:spPr>
          <a:xfrm>
            <a:off x="152400" y="152400"/>
            <a:ext cx="8839200" cy="6553200"/>
          </a:xfrm>
        </p:spPr>
        <p:txBody>
          <a:bodyPr>
            <a:normAutofit/>
          </a:bodyPr>
          <a:lstStyle/>
          <a:p>
            <a:pPr marL="0" indent="0" algn="ctr" eaLnBrk="1" fontAlgn="auto" hangingPunct="1">
              <a:spcBef>
                <a:spcPts val="0"/>
              </a:spcBef>
              <a:spcAft>
                <a:spcPts val="1000"/>
              </a:spcAft>
              <a:buFont typeface="Wingdings 2"/>
              <a:buNone/>
              <a:defRPr/>
            </a:pPr>
            <a:r>
              <a:rPr lang="en-US" sz="2900" b="1" u="sng" cap="all" dirty="0">
                <a:solidFill>
                  <a:srgbClr val="FFFF00"/>
                </a:solidFill>
                <a:effectLst>
                  <a:outerShdw blurRad="38100" dist="38100" dir="2700000" algn="tl">
                    <a:srgbClr val="000000">
                      <a:alpha val="43137"/>
                    </a:srgbClr>
                  </a:outerShdw>
                </a:effectLst>
              </a:rPr>
              <a:t>Acute </a:t>
            </a:r>
            <a:r>
              <a:rPr lang="en-US" sz="2900" b="1" u="sng" cap="all" dirty="0" smtClean="0">
                <a:solidFill>
                  <a:srgbClr val="FFFF00"/>
                </a:solidFill>
                <a:effectLst>
                  <a:outerShdw blurRad="38100" dist="38100" dir="2700000" algn="tl">
                    <a:srgbClr val="000000">
                      <a:alpha val="43137"/>
                    </a:srgbClr>
                  </a:outerShdw>
                </a:effectLst>
              </a:rPr>
              <a:t>pyelonephritis</a:t>
            </a:r>
            <a:r>
              <a:rPr lang="ru-RU" sz="2900" b="1" cap="all" dirty="0" smtClean="0">
                <a:solidFill>
                  <a:srgbClr val="FFFF00"/>
                </a:solidFill>
                <a:effectLst>
                  <a:outerShdw blurRad="38100" dist="38100" dir="2700000" algn="tl">
                    <a:srgbClr val="000000">
                      <a:alpha val="43137"/>
                    </a:srgbClr>
                  </a:outerShdw>
                </a:effectLst>
              </a:rPr>
              <a:t>:</a:t>
            </a:r>
          </a:p>
          <a:p>
            <a:pPr marL="0" indent="804863" algn="just" eaLnBrk="1" fontAlgn="auto" hangingPunct="1">
              <a:spcBef>
                <a:spcPts val="0"/>
              </a:spcBef>
              <a:spcAft>
                <a:spcPts val="1000"/>
              </a:spcAft>
              <a:buFont typeface="Wingdings 2" pitchFamily="18" charset="2"/>
              <a:buNone/>
              <a:defRPr/>
            </a:pPr>
            <a:r>
              <a:rPr lang="en-US" sz="2900" b="1" dirty="0" smtClean="0">
                <a:solidFill>
                  <a:srgbClr val="FF0000"/>
                </a:solidFill>
                <a:effectLst>
                  <a:outerShdw blurRad="38100" dist="38100" dir="2700000" algn="tl">
                    <a:srgbClr val="000000">
                      <a:alpha val="43137"/>
                    </a:srgbClr>
                  </a:outerShdw>
                </a:effectLst>
              </a:rPr>
              <a:t>Microscopically</a:t>
            </a:r>
            <a:r>
              <a:rPr lang="ru-RU" sz="2900" b="1" dirty="0" smtClean="0">
                <a:solidFill>
                  <a:srgbClr val="FF0000"/>
                </a:solidFill>
                <a:effectLst>
                  <a:outerShdw blurRad="38100" dist="38100" dir="2700000" algn="tl">
                    <a:srgbClr val="000000">
                      <a:alpha val="43137"/>
                    </a:srgbClr>
                  </a:outerShdw>
                </a:effectLst>
              </a:rPr>
              <a:t>. </a:t>
            </a:r>
            <a:r>
              <a:rPr lang="en-US" sz="2900" dirty="0"/>
              <a:t>The mucosa of the pelvis and calyx noticeable hyperemia, hemorrhage, leukocyte infiltration with necrosis and desquamation of the epithelium. The interstitial tissue edema of all layers of the kidney, foci of hemorrhage, multiple perivascular leukocyte infiltrates with a tendency to the formation of abscesses.</a:t>
            </a:r>
            <a:r>
              <a:rPr lang="ru-RU" sz="2900" dirty="0" smtClean="0"/>
              <a:t> </a:t>
            </a:r>
            <a:r>
              <a:rPr lang="en-US" sz="2900" dirty="0"/>
              <a:t>The pus and bacteria from the interstitial tissue penetrate into the lumen of the tubules. </a:t>
            </a:r>
            <a:r>
              <a:rPr lang="en-US" sz="2900" dirty="0" err="1"/>
              <a:t>Miliary</a:t>
            </a:r>
            <a:r>
              <a:rPr lang="en-US" sz="2900" dirty="0"/>
              <a:t> abscesses in cortex are characteristic </a:t>
            </a:r>
            <a:r>
              <a:rPr lang="en-US" sz="2900" dirty="0" err="1" smtClean="0"/>
              <a:t>apostematose</a:t>
            </a:r>
            <a:r>
              <a:rPr lang="en-US" sz="2900" dirty="0" smtClean="0"/>
              <a:t> </a:t>
            </a:r>
            <a:r>
              <a:rPr lang="en-US" sz="2900" dirty="0" err="1"/>
              <a:t>hematogenous</a:t>
            </a:r>
            <a:r>
              <a:rPr lang="en-US" sz="2900" dirty="0"/>
              <a:t> jade. The simultaneous occurrence of pustules and medulla due to embolism capillaries around the tubules. Collecting ducts are often filled with neutrophils.</a:t>
            </a:r>
            <a:endParaRPr lang="ru-RU" sz="29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7088915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Бумажная">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1481</TotalTime>
  <Words>2694</Words>
  <Application>Microsoft Office PowerPoint</Application>
  <PresentationFormat>Экран (4:3)</PresentationFormat>
  <Paragraphs>282</Paragraphs>
  <Slides>58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58</vt:i4>
      </vt:variant>
    </vt:vector>
  </HeadingPairs>
  <TitlesOfParts>
    <vt:vector size="59" baseType="lpstr">
      <vt:lpstr>Бумажная</vt:lpstr>
      <vt:lpstr>Diseases of the urinary tract and the male reproductive system. Pyelonephritis. Urolithiasis. Diseases of the prostate gland. Tumors of the kidney, bladder and prostate.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Carbuncles kidney</vt:lpstr>
      <vt:lpstr>Diabetic kidney with pyelonephritis and papillary necrosis. </vt:lpstr>
      <vt:lpstr>Papillary necrosis</vt:lpstr>
      <vt:lpstr>Пионефроз</vt:lpstr>
      <vt:lpstr>Pyonephrosis </vt:lpstr>
      <vt:lpstr>Chronic reflux pyelonephritis (Reflux nephropathy)</vt:lpstr>
      <vt:lpstr>Презентация PowerPoint</vt:lpstr>
      <vt:lpstr>Презентация PowerPoint</vt:lpstr>
      <vt:lpstr>. Chronic pyelonephritis. The surface is uneven kidney. Pyelocaliceal system expanded. "Thyroidization" tubules in the cortex.</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Василий</dc:creator>
  <cp:lastModifiedBy>Миханов</cp:lastModifiedBy>
  <cp:revision>150</cp:revision>
  <cp:lastPrinted>1601-01-01T00:00:00Z</cp:lastPrinted>
  <dcterms:created xsi:type="dcterms:W3CDTF">1601-01-01T00:00:00Z</dcterms:created>
  <dcterms:modified xsi:type="dcterms:W3CDTF">2015-09-29T19:42:21Z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